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handoutMasterIdLst>
    <p:handoutMasterId r:id="rId44"/>
  </p:handoutMasterIdLst>
  <p:sldIdLst>
    <p:sldId id="256" r:id="rId2"/>
    <p:sldId id="315" r:id="rId3"/>
    <p:sldId id="316" r:id="rId4"/>
    <p:sldId id="317" r:id="rId5"/>
    <p:sldId id="318" r:id="rId6"/>
    <p:sldId id="319" r:id="rId7"/>
    <p:sldId id="320" r:id="rId8"/>
    <p:sldId id="321" r:id="rId9"/>
    <p:sldId id="322" r:id="rId10"/>
    <p:sldId id="323" r:id="rId11"/>
    <p:sldId id="324" r:id="rId12"/>
    <p:sldId id="326" r:id="rId13"/>
    <p:sldId id="327" r:id="rId14"/>
    <p:sldId id="328" r:id="rId15"/>
    <p:sldId id="329" r:id="rId16"/>
    <p:sldId id="356" r:id="rId17"/>
    <p:sldId id="331" r:id="rId18"/>
    <p:sldId id="330" r:id="rId19"/>
    <p:sldId id="333" r:id="rId20"/>
    <p:sldId id="334" r:id="rId21"/>
    <p:sldId id="336" r:id="rId22"/>
    <p:sldId id="337" r:id="rId23"/>
    <p:sldId id="338" r:id="rId24"/>
    <p:sldId id="339" r:id="rId25"/>
    <p:sldId id="340" r:id="rId26"/>
    <p:sldId id="351" r:id="rId27"/>
    <p:sldId id="341" r:id="rId28"/>
    <p:sldId id="342" r:id="rId29"/>
    <p:sldId id="343" r:id="rId30"/>
    <p:sldId id="344" r:id="rId31"/>
    <p:sldId id="357" r:id="rId32"/>
    <p:sldId id="312" r:id="rId33"/>
    <p:sldId id="314" r:id="rId34"/>
    <p:sldId id="348" r:id="rId35"/>
    <p:sldId id="349" r:id="rId36"/>
    <p:sldId id="350" r:id="rId37"/>
    <p:sldId id="308" r:id="rId38"/>
    <p:sldId id="353" r:id="rId39"/>
    <p:sldId id="354" r:id="rId40"/>
    <p:sldId id="355" r:id="rId41"/>
    <p:sldId id="352" r:id="rId42"/>
  </p:sldIdLst>
  <p:sldSz cx="10080625" cy="7559675"/>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p15:clr>
            <a:srgbClr val="A4A3A4"/>
          </p15:clr>
        </p15:guide>
        <p15:guide id="2" pos="317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81" autoAdjust="0"/>
    <p:restoredTop sz="93982" autoAdjust="0"/>
  </p:normalViewPr>
  <p:slideViewPr>
    <p:cSldViewPr>
      <p:cViewPr varScale="1">
        <p:scale>
          <a:sx n="61" d="100"/>
          <a:sy n="61" d="100"/>
        </p:scale>
        <p:origin x="204" y="66"/>
      </p:cViewPr>
      <p:guideLst>
        <p:guide orient="horz" pos="2381"/>
        <p:guide pos="3175"/>
      </p:guideLst>
    </p:cSldViewPr>
  </p:slideViewPr>
  <p:outlineViewPr>
    <p:cViewPr>
      <p:scale>
        <a:sx n="33" d="100"/>
        <a:sy n="33" d="100"/>
      </p:scale>
      <p:origin x="0" y="-556"/>
    </p:cViewPr>
  </p:outlineViewPr>
  <p:notesTextViewPr>
    <p:cViewPr>
      <p:scale>
        <a:sx n="3" d="2"/>
        <a:sy n="3" d="2"/>
      </p:scale>
      <p:origin x="0" y="0"/>
    </p:cViewPr>
  </p:notesTextViewPr>
  <p:sorterViewPr>
    <p:cViewPr>
      <p:scale>
        <a:sx n="46" d="100"/>
        <a:sy n="46" d="100"/>
      </p:scale>
      <p:origin x="0" y="-2621"/>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Header Placeholder 1"/>
          <p:cNvSpPr txBox="1">
            <a:spLocks noGrp="1"/>
          </p:cNvSpPr>
          <p:nvPr>
            <p:ph type="hdr" sz="quarter"/>
          </p:nvPr>
        </p:nvSpPr>
        <p:spPr>
          <a:xfrm>
            <a:off x="1" y="1"/>
            <a:ext cx="3042169" cy="464487"/>
          </a:xfrm>
          <a:prstGeom prst="rect">
            <a:avLst/>
          </a:prstGeom>
          <a:noFill/>
          <a:ln>
            <a:noFill/>
          </a:ln>
        </p:spPr>
        <p:txBody>
          <a:bodyPr vert="horz" wrap="none" lIns="81531" tIns="40766" rIns="81531" bIns="40766" anchorCtr="0" compatLnSpc="0"/>
          <a:lstStyle/>
          <a:p>
            <a:pPr hangingPunct="0">
              <a:defRPr sz="1400"/>
            </a:pPr>
            <a:endParaRPr lang="en-US" sz="1300" dirty="0">
              <a:latin typeface="Liberation Sans" pitchFamily="18"/>
              <a:ea typeface="Microsoft YaHei" pitchFamily="2"/>
              <a:cs typeface="Mangal" pitchFamily="2"/>
            </a:endParaRPr>
          </a:p>
        </p:txBody>
      </p:sp>
      <p:sp>
        <p:nvSpPr>
          <p:cNvPr id="3" name="Date Placeholder 2"/>
          <p:cNvSpPr txBox="1">
            <a:spLocks noGrp="1"/>
          </p:cNvSpPr>
          <p:nvPr>
            <p:ph type="dt" sz="quarter" idx="1"/>
          </p:nvPr>
        </p:nvSpPr>
        <p:spPr>
          <a:xfrm>
            <a:off x="3967906" y="1"/>
            <a:ext cx="3042169" cy="464487"/>
          </a:xfrm>
          <a:prstGeom prst="rect">
            <a:avLst/>
          </a:prstGeom>
          <a:noFill/>
          <a:ln>
            <a:noFill/>
          </a:ln>
        </p:spPr>
        <p:txBody>
          <a:bodyPr vert="horz" wrap="none" lIns="81531" tIns="40766" rIns="81531" bIns="40766" anchorCtr="0" compatLnSpc="0"/>
          <a:lstStyle/>
          <a:p>
            <a:pPr algn="r" hangingPunct="0">
              <a:defRPr sz="1400"/>
            </a:pPr>
            <a:endParaRPr lang="en-US" sz="1300" dirty="0">
              <a:latin typeface="Liberation Sans" pitchFamily="18"/>
              <a:ea typeface="Microsoft YaHei" pitchFamily="2"/>
              <a:cs typeface="Mangal" pitchFamily="2"/>
            </a:endParaRPr>
          </a:p>
        </p:txBody>
      </p:sp>
      <p:sp>
        <p:nvSpPr>
          <p:cNvPr id="4" name="Footer Placeholder 3"/>
          <p:cNvSpPr txBox="1">
            <a:spLocks noGrp="1"/>
          </p:cNvSpPr>
          <p:nvPr>
            <p:ph type="ftr" sz="quarter" idx="2"/>
          </p:nvPr>
        </p:nvSpPr>
        <p:spPr>
          <a:xfrm>
            <a:off x="1" y="8831581"/>
            <a:ext cx="3042169" cy="464487"/>
          </a:xfrm>
          <a:prstGeom prst="rect">
            <a:avLst/>
          </a:prstGeom>
          <a:noFill/>
          <a:ln>
            <a:noFill/>
          </a:ln>
        </p:spPr>
        <p:txBody>
          <a:bodyPr vert="horz" wrap="none" lIns="81531" tIns="40766" rIns="81531" bIns="40766" anchor="b" anchorCtr="0" compatLnSpc="0"/>
          <a:lstStyle/>
          <a:p>
            <a:pPr hangingPunct="0">
              <a:defRPr sz="1400"/>
            </a:pPr>
            <a:endParaRPr lang="en-US" sz="1300" dirty="0">
              <a:latin typeface="Liberation Sans" pitchFamily="18"/>
              <a:ea typeface="Microsoft YaHei" pitchFamily="2"/>
              <a:cs typeface="Mangal" pitchFamily="2"/>
            </a:endParaRPr>
          </a:p>
        </p:txBody>
      </p:sp>
      <p:sp>
        <p:nvSpPr>
          <p:cNvPr id="5" name="Slide Number Placeholder 4"/>
          <p:cNvSpPr txBox="1">
            <a:spLocks noGrp="1"/>
          </p:cNvSpPr>
          <p:nvPr>
            <p:ph type="sldNum" sz="quarter" idx="3"/>
          </p:nvPr>
        </p:nvSpPr>
        <p:spPr>
          <a:xfrm>
            <a:off x="3967906" y="8831581"/>
            <a:ext cx="3042169" cy="464487"/>
          </a:xfrm>
          <a:prstGeom prst="rect">
            <a:avLst/>
          </a:prstGeom>
          <a:noFill/>
          <a:ln>
            <a:noFill/>
          </a:ln>
        </p:spPr>
        <p:txBody>
          <a:bodyPr vert="horz" wrap="none" lIns="81531" tIns="40766" rIns="81531" bIns="40766" anchor="b" anchorCtr="0" compatLnSpc="0"/>
          <a:lstStyle/>
          <a:p>
            <a:pPr algn="r" hangingPunct="0">
              <a:defRPr sz="1400"/>
            </a:pPr>
            <a:fld id="{192A49B8-280F-4A9E-A59A-9A202CB24B27}" type="slidenum">
              <a:pPr algn="r" hangingPunct="0">
                <a:defRPr sz="1400"/>
              </a:pPr>
              <a:t>‹#›</a:t>
            </a:fld>
            <a:endParaRPr lang="en-US" sz="1300" dirty="0">
              <a:latin typeface="Liberation Sans" pitchFamily="18"/>
              <a:ea typeface="Microsoft YaHei" pitchFamily="2"/>
              <a:cs typeface="Mangal" pitchFamily="2"/>
            </a:endParaRPr>
          </a:p>
        </p:txBody>
      </p:sp>
    </p:spTree>
    <p:extLst>
      <p:ext uri="{BB962C8B-B14F-4D97-AF65-F5344CB8AC3E}">
        <p14:creationId xmlns:p14="http://schemas.microsoft.com/office/powerpoint/2010/main" val="112183593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1179513" y="706438"/>
            <a:ext cx="4649787" cy="3486150"/>
          </a:xfrm>
          <a:prstGeom prst="rect">
            <a:avLst/>
          </a:prstGeom>
          <a:noFill/>
          <a:ln>
            <a:noFill/>
            <a:prstDash val="solid"/>
          </a:ln>
        </p:spPr>
      </p:sp>
      <p:sp>
        <p:nvSpPr>
          <p:cNvPr id="3" name="Notes Placeholder 2"/>
          <p:cNvSpPr txBox="1">
            <a:spLocks noGrp="1"/>
          </p:cNvSpPr>
          <p:nvPr>
            <p:ph type="body" sz="quarter" idx="3"/>
          </p:nvPr>
        </p:nvSpPr>
        <p:spPr>
          <a:xfrm>
            <a:off x="701039" y="4415625"/>
            <a:ext cx="5607995" cy="4183047"/>
          </a:xfrm>
          <a:prstGeom prst="rect">
            <a:avLst/>
          </a:prstGeom>
          <a:noFill/>
          <a:ln>
            <a:noFill/>
          </a:ln>
        </p:spPr>
        <p:txBody>
          <a:bodyPr lIns="0" tIns="0" rIns="0" bIns="0"/>
          <a:lstStyle/>
          <a:p>
            <a:endParaRPr lang="en-US"/>
          </a:p>
        </p:txBody>
      </p:sp>
      <p:sp>
        <p:nvSpPr>
          <p:cNvPr id="4" name="Header Placeholder 3"/>
          <p:cNvSpPr txBox="1">
            <a:spLocks noGrp="1"/>
          </p:cNvSpPr>
          <p:nvPr>
            <p:ph type="hdr" sz="quarter"/>
          </p:nvPr>
        </p:nvSpPr>
        <p:spPr>
          <a:xfrm>
            <a:off x="1" y="1"/>
            <a:ext cx="3042169" cy="464487"/>
          </a:xfrm>
          <a:prstGeom prst="rect">
            <a:avLst/>
          </a:prstGeom>
          <a:noFill/>
          <a:ln>
            <a:noFill/>
          </a:ln>
        </p:spPr>
        <p:txBody>
          <a:bodyPr lIns="0" tIns="0" rIns="0" bIns="0" anchorCtr="0"/>
          <a:lstStyle>
            <a:lvl1pPr lvl="0" rtl="0" hangingPunct="0">
              <a:buNone/>
              <a:tabLst/>
              <a:defRPr lang="en-US" sz="1300" kern="1200">
                <a:latin typeface="Liberation Serif" pitchFamily="18"/>
                <a:ea typeface="Segoe UI" pitchFamily="2"/>
                <a:cs typeface="Tahoma" pitchFamily="2"/>
              </a:defRPr>
            </a:lvl1pPr>
          </a:lstStyle>
          <a:p>
            <a:pPr lvl="0"/>
            <a:endParaRPr lang="en-US" dirty="0"/>
          </a:p>
        </p:txBody>
      </p:sp>
      <p:sp>
        <p:nvSpPr>
          <p:cNvPr id="5" name="Date Placeholder 4"/>
          <p:cNvSpPr txBox="1">
            <a:spLocks noGrp="1"/>
          </p:cNvSpPr>
          <p:nvPr>
            <p:ph type="dt" idx="1"/>
          </p:nvPr>
        </p:nvSpPr>
        <p:spPr>
          <a:xfrm>
            <a:off x="3967906" y="1"/>
            <a:ext cx="3042169" cy="464487"/>
          </a:xfrm>
          <a:prstGeom prst="rect">
            <a:avLst/>
          </a:prstGeom>
          <a:noFill/>
          <a:ln>
            <a:noFill/>
          </a:ln>
        </p:spPr>
        <p:txBody>
          <a:bodyPr lIns="0" tIns="0" rIns="0" bIns="0" anchorCtr="0"/>
          <a:lstStyle>
            <a:lvl1pPr lvl="0" algn="r" rtl="0" hangingPunct="0">
              <a:buNone/>
              <a:tabLst/>
              <a:defRPr lang="en-US" sz="1300" kern="1200">
                <a:latin typeface="Liberation Serif" pitchFamily="18"/>
                <a:ea typeface="Segoe UI" pitchFamily="2"/>
                <a:cs typeface="Tahoma" pitchFamily="2"/>
              </a:defRPr>
            </a:lvl1pPr>
          </a:lstStyle>
          <a:p>
            <a:pPr lvl="0"/>
            <a:endParaRPr lang="en-US" dirty="0"/>
          </a:p>
        </p:txBody>
      </p:sp>
      <p:sp>
        <p:nvSpPr>
          <p:cNvPr id="6" name="Footer Placeholder 5"/>
          <p:cNvSpPr txBox="1">
            <a:spLocks noGrp="1"/>
          </p:cNvSpPr>
          <p:nvPr>
            <p:ph type="ftr" sz="quarter" idx="4"/>
          </p:nvPr>
        </p:nvSpPr>
        <p:spPr>
          <a:xfrm>
            <a:off x="1" y="8831581"/>
            <a:ext cx="3042169" cy="464487"/>
          </a:xfrm>
          <a:prstGeom prst="rect">
            <a:avLst/>
          </a:prstGeom>
          <a:noFill/>
          <a:ln>
            <a:noFill/>
          </a:ln>
        </p:spPr>
        <p:txBody>
          <a:bodyPr lIns="0" tIns="0" rIns="0" bIns="0" anchor="b" anchorCtr="0"/>
          <a:lstStyle>
            <a:lvl1pPr lvl="0" rtl="0" hangingPunct="0">
              <a:buNone/>
              <a:tabLst/>
              <a:defRPr lang="en-US" sz="1300" kern="1200">
                <a:latin typeface="Liberation Serif" pitchFamily="18"/>
                <a:ea typeface="Segoe UI" pitchFamily="2"/>
                <a:cs typeface="Tahoma" pitchFamily="2"/>
              </a:defRPr>
            </a:lvl1pPr>
          </a:lstStyle>
          <a:p>
            <a:pPr lvl="0"/>
            <a:endParaRPr lang="en-US" dirty="0"/>
          </a:p>
        </p:txBody>
      </p:sp>
      <p:sp>
        <p:nvSpPr>
          <p:cNvPr id="7" name="Slide Number Placeholder 6"/>
          <p:cNvSpPr txBox="1">
            <a:spLocks noGrp="1"/>
          </p:cNvSpPr>
          <p:nvPr>
            <p:ph type="sldNum" sz="quarter" idx="5"/>
          </p:nvPr>
        </p:nvSpPr>
        <p:spPr>
          <a:xfrm>
            <a:off x="3967906" y="8831581"/>
            <a:ext cx="3042169" cy="464487"/>
          </a:xfrm>
          <a:prstGeom prst="rect">
            <a:avLst/>
          </a:prstGeom>
          <a:noFill/>
          <a:ln>
            <a:noFill/>
          </a:ln>
        </p:spPr>
        <p:txBody>
          <a:bodyPr lIns="0" tIns="0" rIns="0" bIns="0" anchor="b" anchorCtr="0"/>
          <a:lstStyle>
            <a:lvl1pPr lvl="0" algn="r" rtl="0" hangingPunct="0">
              <a:buNone/>
              <a:tabLst/>
              <a:defRPr lang="en-US" sz="1300" kern="1200">
                <a:latin typeface="Liberation Serif" pitchFamily="18"/>
                <a:ea typeface="Segoe UI" pitchFamily="2"/>
                <a:cs typeface="Tahoma" pitchFamily="2"/>
              </a:defRPr>
            </a:lvl1pPr>
          </a:lstStyle>
          <a:p>
            <a:pPr lvl="0"/>
            <a:fld id="{37F81F89-0B6A-449D-9FD1-3F52FAE401B4}" type="slidenum">
              <a:t>‹#›</a:t>
            </a:fld>
            <a:endParaRPr lang="en-US" dirty="0"/>
          </a:p>
        </p:txBody>
      </p:sp>
    </p:spTree>
    <p:extLst>
      <p:ext uri="{BB962C8B-B14F-4D97-AF65-F5344CB8AC3E}">
        <p14:creationId xmlns:p14="http://schemas.microsoft.com/office/powerpoint/2010/main" val="3055366456"/>
      </p:ext>
    </p:extLst>
  </p:cSld>
  <p:clrMap bg1="lt1" tx1="dk1" bg2="lt2" tx2="dk2" accent1="accent1" accent2="accent2" accent3="accent3" accent4="accent4" accent5="accent5" accent6="accent6" hlink="hlink" folHlink="folHlink"/>
  <p:notesStyle>
    <a:lvl1pPr marL="216000" marR="0" indent="-216000" rtl="0" hangingPunct="0">
      <a:tabLst/>
      <a:defRPr lang="en-US" sz="2000" b="0" i="0" u="none" strike="noStrike" kern="1200" cap="none">
        <a:ln>
          <a:noFill/>
        </a:ln>
        <a:latin typeface="Liberation Sans" pitchFamily="18"/>
        <a:ea typeface="Microsoft YaHei" pitchFamily="2"/>
        <a:cs typeface="Mangal" pitchFamily="2"/>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181100" y="706438"/>
            <a:ext cx="4648200" cy="3486150"/>
          </a:xfrm>
          <a:solidFill>
            <a:srgbClr val="729FCF"/>
          </a:solidFill>
          <a:ln w="25400">
            <a:solidFill>
              <a:srgbClr val="3465A4"/>
            </a:solidFill>
            <a:prstDash val="solid"/>
          </a:ln>
        </p:spPr>
      </p:sp>
      <p:sp>
        <p:nvSpPr>
          <p:cNvPr id="3" name="Notes Placeholder 2"/>
          <p:cNvSpPr txBox="1">
            <a:spLocks noGrp="1"/>
          </p:cNvSpPr>
          <p:nvPr>
            <p:ph type="body" sz="quarter" idx="1"/>
          </p:nvPr>
        </p:nvSpPr>
        <p:spPr/>
        <p:txBody>
          <a:bodyPr/>
          <a:lstStyle/>
          <a:p>
            <a:endParaRPr lang="en-US" dirty="0"/>
          </a:p>
        </p:txBody>
      </p:sp>
    </p:spTree>
    <p:extLst>
      <p:ext uri="{BB962C8B-B14F-4D97-AF65-F5344CB8AC3E}">
        <p14:creationId xmlns:p14="http://schemas.microsoft.com/office/powerpoint/2010/main" val="2024390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5650" y="2347913"/>
            <a:ext cx="8569325" cy="1620837"/>
          </a:xfrm>
        </p:spPr>
        <p:txBody>
          <a:bodyPr/>
          <a:lstStyle/>
          <a:p>
            <a:r>
              <a:rPr lang="en-US"/>
              <a:t>Click to edit Master title style</a:t>
            </a:r>
          </a:p>
        </p:txBody>
      </p:sp>
      <p:sp>
        <p:nvSpPr>
          <p:cNvPr id="3" name="Subtitle 2"/>
          <p:cNvSpPr>
            <a:spLocks noGrp="1"/>
          </p:cNvSpPr>
          <p:nvPr>
            <p:ph type="subTitle" idx="1"/>
          </p:nvPr>
        </p:nvSpPr>
        <p:spPr>
          <a:xfrm>
            <a:off x="1512888" y="4283075"/>
            <a:ext cx="7056437" cy="1931988"/>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lvl="0"/>
            <a:fld id="{77BA4BF0-57AA-4AF6-807A-97D1323FC56D}"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9E314C11-3836-4467-A3E3-542355D5D6DD}" type="slidenum">
              <a:t>‹#›</a:t>
            </a:fld>
            <a:endParaRPr lang="en-US" dirty="0"/>
          </a:p>
        </p:txBody>
      </p:sp>
    </p:spTree>
    <p:extLst>
      <p:ext uri="{BB962C8B-B14F-4D97-AF65-F5344CB8AC3E}">
        <p14:creationId xmlns:p14="http://schemas.microsoft.com/office/powerpoint/2010/main" val="1956822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65148AA8-C8D3-4BA3-9178-637B54F435CD}"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CE2DD13B-90F3-40EE-9CFC-36B994E5B119}" type="slidenum">
              <a:t>‹#›</a:t>
            </a:fld>
            <a:endParaRPr lang="en-US" dirty="0"/>
          </a:p>
        </p:txBody>
      </p:sp>
    </p:spTree>
    <p:extLst>
      <p:ext uri="{BB962C8B-B14F-4D97-AF65-F5344CB8AC3E}">
        <p14:creationId xmlns:p14="http://schemas.microsoft.com/office/powerpoint/2010/main" val="2826449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8850" y="301625"/>
            <a:ext cx="2266950" cy="65563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3238" y="301625"/>
            <a:ext cx="6653212" cy="65563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24749764-5ED1-40EE-BFD4-583C81521BC8}"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C8A5653B-8F09-403D-97C9-9F0FCF80EA3C}" type="slidenum">
              <a:t>‹#›</a:t>
            </a:fld>
            <a:endParaRPr lang="en-US" dirty="0"/>
          </a:p>
        </p:txBody>
      </p:sp>
    </p:spTree>
    <p:extLst>
      <p:ext uri="{BB962C8B-B14F-4D97-AF65-F5344CB8AC3E}">
        <p14:creationId xmlns:p14="http://schemas.microsoft.com/office/powerpoint/2010/main" val="2694785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buFontTx/>
              <a:buNone/>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lvl="0"/>
            <a:fld id="{5E3A69E1-6D95-4348-88A8-990D3DDFE816}"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t>‹#›</a:t>
            </a:fld>
            <a:endParaRPr lang="en-US" dirty="0"/>
          </a:p>
        </p:txBody>
      </p:sp>
    </p:spTree>
    <p:extLst>
      <p:ext uri="{BB962C8B-B14F-4D97-AF65-F5344CB8AC3E}">
        <p14:creationId xmlns:p14="http://schemas.microsoft.com/office/powerpoint/2010/main" val="25638306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857750"/>
            <a:ext cx="8567738" cy="15017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96925" y="3203575"/>
            <a:ext cx="8567738" cy="165417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pPr lvl="0"/>
            <a:fld id="{B8A86E2B-49EB-4492-8586-FCC089648F55}"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3BC2E831-AC16-4B97-AA98-070C31441F63}" type="slidenum">
              <a:t>‹#›</a:t>
            </a:fld>
            <a:endParaRPr lang="en-US" dirty="0"/>
          </a:p>
        </p:txBody>
      </p:sp>
    </p:spTree>
    <p:extLst>
      <p:ext uri="{BB962C8B-B14F-4D97-AF65-F5344CB8AC3E}">
        <p14:creationId xmlns:p14="http://schemas.microsoft.com/office/powerpoint/2010/main" val="2703154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3238" y="1463675"/>
            <a:ext cx="4459287" cy="5394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14925" y="1463675"/>
            <a:ext cx="4460875" cy="5394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lvl="0"/>
            <a:fld id="{7E1A6F82-931D-4C04-8067-26F1AE07F1DC}" type="datetime1">
              <a:rPr lang="en-US" smtClean="0"/>
              <a:t>10/23/2018</a:t>
            </a:fld>
            <a:endParaRPr lang="en-US" dirty="0"/>
          </a:p>
        </p:txBody>
      </p:sp>
      <p:sp>
        <p:nvSpPr>
          <p:cNvPr id="6" name="Slide Number Placeholder 5"/>
          <p:cNvSpPr>
            <a:spLocks noGrp="1"/>
          </p:cNvSpPr>
          <p:nvPr>
            <p:ph type="sldNum" sz="quarter" idx="11"/>
          </p:nvPr>
        </p:nvSpPr>
        <p:spPr/>
        <p:txBody>
          <a:bodyPr/>
          <a:lstStyle/>
          <a:p>
            <a:pPr lvl="0"/>
            <a:fld id="{09F08C97-3F8D-4FD9-A0DB-48A7B9C49D4D}" type="slidenum">
              <a:t>‹#›</a:t>
            </a:fld>
            <a:endParaRPr lang="en-US" dirty="0"/>
          </a:p>
        </p:txBody>
      </p:sp>
    </p:spTree>
    <p:extLst>
      <p:ext uri="{BB962C8B-B14F-4D97-AF65-F5344CB8AC3E}">
        <p14:creationId xmlns:p14="http://schemas.microsoft.com/office/powerpoint/2010/main" val="94610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3213"/>
            <a:ext cx="9072563" cy="1258887"/>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lvl="0"/>
            <a:fld id="{DC581AC4-86C2-4F22-BD30-16B03252C690}" type="datetime1">
              <a:rPr lang="en-US" smtClean="0"/>
              <a:t>10/23/2018</a:t>
            </a:fld>
            <a:endParaRPr lang="en-US" dirty="0"/>
          </a:p>
        </p:txBody>
      </p:sp>
      <p:sp>
        <p:nvSpPr>
          <p:cNvPr id="8" name="Slide Number Placeholder 7"/>
          <p:cNvSpPr>
            <a:spLocks noGrp="1"/>
          </p:cNvSpPr>
          <p:nvPr>
            <p:ph type="sldNum" sz="quarter" idx="11"/>
          </p:nvPr>
        </p:nvSpPr>
        <p:spPr/>
        <p:txBody>
          <a:bodyPr/>
          <a:lstStyle/>
          <a:p>
            <a:pPr lvl="0"/>
            <a:fld id="{80CB5573-3135-4DF1-BB4F-ACBBC7808AB7}" type="slidenum">
              <a:t>‹#›</a:t>
            </a:fld>
            <a:endParaRPr lang="en-US" dirty="0"/>
          </a:p>
        </p:txBody>
      </p:sp>
    </p:spTree>
    <p:extLst>
      <p:ext uri="{BB962C8B-B14F-4D97-AF65-F5344CB8AC3E}">
        <p14:creationId xmlns:p14="http://schemas.microsoft.com/office/powerpoint/2010/main" val="2125012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lvl="0"/>
            <a:fld id="{D72FAF3D-C305-4A65-96D9-0E11E2E3DC2C}" type="datetime1">
              <a:rPr lang="en-US" smtClean="0"/>
              <a:t>10/23/2018</a:t>
            </a:fld>
            <a:endParaRPr lang="en-US" dirty="0"/>
          </a:p>
        </p:txBody>
      </p:sp>
      <p:sp>
        <p:nvSpPr>
          <p:cNvPr id="4" name="Slide Number Placeholder 3"/>
          <p:cNvSpPr>
            <a:spLocks noGrp="1"/>
          </p:cNvSpPr>
          <p:nvPr>
            <p:ph type="sldNum" sz="quarter" idx="11"/>
          </p:nvPr>
        </p:nvSpPr>
        <p:spPr/>
        <p:txBody>
          <a:bodyPr/>
          <a:lstStyle/>
          <a:p>
            <a:pPr lvl="0"/>
            <a:fld id="{87387238-60EE-4AB3-B410-B0AA6E756962}" type="slidenum">
              <a:t>‹#›</a:t>
            </a:fld>
            <a:endParaRPr lang="en-US" dirty="0"/>
          </a:p>
        </p:txBody>
      </p:sp>
    </p:spTree>
    <p:extLst>
      <p:ext uri="{BB962C8B-B14F-4D97-AF65-F5344CB8AC3E}">
        <p14:creationId xmlns:p14="http://schemas.microsoft.com/office/powerpoint/2010/main" val="3917289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629061BD-A865-400D-BCB7-BEB3087CC779}" type="datetime1">
              <a:rPr lang="en-US" smtClean="0"/>
              <a:t>10/23/2018</a:t>
            </a:fld>
            <a:endParaRPr lang="en-US" dirty="0"/>
          </a:p>
        </p:txBody>
      </p:sp>
      <p:sp>
        <p:nvSpPr>
          <p:cNvPr id="3" name="Slide Number Placeholder 2"/>
          <p:cNvSpPr>
            <a:spLocks noGrp="1"/>
          </p:cNvSpPr>
          <p:nvPr>
            <p:ph type="sldNum" sz="quarter" idx="11"/>
          </p:nvPr>
        </p:nvSpPr>
        <p:spPr/>
        <p:txBody>
          <a:bodyPr/>
          <a:lstStyle/>
          <a:p>
            <a:pPr lvl="0"/>
            <a:fld id="{376C840C-F982-490F-BFA2-6D7C177818FE}" type="slidenum">
              <a:t>‹#›</a:t>
            </a:fld>
            <a:endParaRPr lang="en-US" dirty="0"/>
          </a:p>
        </p:txBody>
      </p:sp>
    </p:spTree>
    <p:extLst>
      <p:ext uri="{BB962C8B-B14F-4D97-AF65-F5344CB8AC3E}">
        <p14:creationId xmlns:p14="http://schemas.microsoft.com/office/powerpoint/2010/main" val="3449233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5"/>
            <a:ext cx="3316288" cy="1279525"/>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pPr lvl="0"/>
            <a:fld id="{D1946044-2F31-407A-8BD6-65CD3C17E229}" type="datetime1">
              <a:rPr lang="en-US" smtClean="0"/>
              <a:t>10/23/2018</a:t>
            </a:fld>
            <a:endParaRPr lang="en-US" dirty="0"/>
          </a:p>
        </p:txBody>
      </p:sp>
      <p:sp>
        <p:nvSpPr>
          <p:cNvPr id="6" name="Slide Number Placeholder 5"/>
          <p:cNvSpPr>
            <a:spLocks noGrp="1"/>
          </p:cNvSpPr>
          <p:nvPr>
            <p:ph type="sldNum" sz="quarter" idx="11"/>
          </p:nvPr>
        </p:nvSpPr>
        <p:spPr/>
        <p:txBody>
          <a:bodyPr/>
          <a:lstStyle/>
          <a:p>
            <a:pPr lvl="0"/>
            <a:fld id="{EA317EA1-CCE3-4B57-8E9D-8EBB5B5A5603}" type="slidenum">
              <a:t>‹#›</a:t>
            </a:fld>
            <a:endParaRPr lang="en-US" dirty="0"/>
          </a:p>
        </p:txBody>
      </p:sp>
    </p:spTree>
    <p:extLst>
      <p:ext uri="{BB962C8B-B14F-4D97-AF65-F5344CB8AC3E}">
        <p14:creationId xmlns:p14="http://schemas.microsoft.com/office/powerpoint/2010/main" val="1101334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291138"/>
            <a:ext cx="6048375" cy="62547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pPr lvl="0"/>
            <a:fld id="{5E6D6474-D147-4C05-BCDF-6549F76AC599}" type="datetime1">
              <a:rPr lang="en-US" smtClean="0"/>
              <a:t>10/23/2018</a:t>
            </a:fld>
            <a:endParaRPr lang="en-US" dirty="0"/>
          </a:p>
        </p:txBody>
      </p:sp>
      <p:sp>
        <p:nvSpPr>
          <p:cNvPr id="6" name="Slide Number Placeholder 5"/>
          <p:cNvSpPr>
            <a:spLocks noGrp="1"/>
          </p:cNvSpPr>
          <p:nvPr>
            <p:ph type="sldNum" sz="quarter" idx="11"/>
          </p:nvPr>
        </p:nvSpPr>
        <p:spPr/>
        <p:txBody>
          <a:bodyPr/>
          <a:lstStyle/>
          <a:p>
            <a:pPr lvl="0"/>
            <a:fld id="{80C59E9C-0962-404A-BA9F-C3FEEC375BA3}" type="slidenum">
              <a:t>‹#›</a:t>
            </a:fld>
            <a:endParaRPr lang="en-US" dirty="0"/>
          </a:p>
        </p:txBody>
      </p:sp>
    </p:spTree>
    <p:extLst>
      <p:ext uri="{BB962C8B-B14F-4D97-AF65-F5344CB8AC3E}">
        <p14:creationId xmlns:p14="http://schemas.microsoft.com/office/powerpoint/2010/main" val="11644465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Placeholder 1"/>
          <p:cNvSpPr txBox="1">
            <a:spLocks noGrp="1"/>
          </p:cNvSpPr>
          <p:nvPr>
            <p:ph type="title"/>
          </p:nvPr>
        </p:nvSpPr>
        <p:spPr>
          <a:xfrm>
            <a:off x="503999" y="301320"/>
            <a:ext cx="9071640" cy="978840"/>
          </a:xfrm>
          <a:prstGeom prst="rect">
            <a:avLst/>
          </a:prstGeom>
          <a:noFill/>
          <a:ln>
            <a:noFill/>
          </a:ln>
        </p:spPr>
        <p:txBody>
          <a:bodyPr lIns="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endParaRPr lang="en-US"/>
          </a:p>
        </p:txBody>
      </p:sp>
      <p:sp>
        <p:nvSpPr>
          <p:cNvPr id="3" name="Text Placeholder 2"/>
          <p:cNvSpPr txBox="1">
            <a:spLocks noGrp="1"/>
          </p:cNvSpPr>
          <p:nvPr>
            <p:ph type="body" idx="1"/>
          </p:nvPr>
        </p:nvSpPr>
        <p:spPr>
          <a:xfrm>
            <a:off x="503999" y="1463039"/>
            <a:ext cx="9071640" cy="5394960"/>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a:spcBef>
                <a:spcPts val="0"/>
              </a:spcBef>
              <a:spcAft>
                <a:spcPts val="1417"/>
              </a:spcAft>
              <a:buSzPct val="45000"/>
              <a:buFont typeface="StarSymbol"/>
              <a:buChar char="●"/>
              <a:defRPr lang="en-US" sz="32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8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24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txBox="1">
            <a:spLocks noGrp="1"/>
          </p:cNvSpPr>
          <p:nvPr>
            <p:ph type="dt" sz="half" idx="2"/>
          </p:nvPr>
        </p:nvSpPr>
        <p:spPr>
          <a:xfrm>
            <a:off x="503999" y="7054560"/>
            <a:ext cx="2348280" cy="353880"/>
          </a:xfrm>
          <a:prstGeom prst="rect">
            <a:avLst/>
          </a:prstGeom>
          <a:noFill/>
          <a:ln>
            <a:noFill/>
          </a:ln>
        </p:spPr>
        <p:txBody>
          <a:bodyPr lIns="0" tIns="0" rIns="0" bIns="0" anchorCtr="0"/>
          <a:lstStyle>
            <a:lvl1pPr lvl="0" rtl="0" hangingPunct="0">
              <a:buNone/>
              <a:tabLst/>
              <a:defRPr lang="en-US" sz="1400" kern="1200">
                <a:latin typeface="Liberation Serif" pitchFamily="18"/>
                <a:ea typeface="Segoe UI" pitchFamily="2"/>
                <a:cs typeface="Tahoma" pitchFamily="2"/>
              </a:defRPr>
            </a:lvl1pPr>
          </a:lstStyle>
          <a:p>
            <a:pPr lvl="0"/>
            <a:fld id="{7B1B27FC-A8A3-46F4-BC66-EB6CBFBDC3D6}" type="datetime1">
              <a:rPr lang="en-US" smtClean="0"/>
              <a:t>10/23/2018</a:t>
            </a:fld>
            <a:endParaRPr lang="en-US" dirty="0"/>
          </a:p>
        </p:txBody>
      </p:sp>
      <p:sp>
        <p:nvSpPr>
          <p:cNvPr id="5" name="Slide Number Placeholder 4"/>
          <p:cNvSpPr txBox="1">
            <a:spLocks noGrp="1"/>
          </p:cNvSpPr>
          <p:nvPr>
            <p:ph type="sldNum" sz="quarter" idx="4"/>
          </p:nvPr>
        </p:nvSpPr>
        <p:spPr>
          <a:xfrm>
            <a:off x="7227360" y="7054560"/>
            <a:ext cx="2348280" cy="353880"/>
          </a:xfrm>
          <a:prstGeom prst="rect">
            <a:avLst/>
          </a:prstGeom>
          <a:noFill/>
          <a:ln>
            <a:noFill/>
          </a:ln>
        </p:spPr>
        <p:txBody>
          <a:bodyPr lIns="0" tIns="0" rIns="0" bIns="0" anchorCtr="0"/>
          <a:lstStyle>
            <a:lvl1pPr lvl="0" algn="r" rtl="0" hangingPunct="0">
              <a:buNone/>
              <a:tabLst/>
              <a:defRPr lang="en-US" sz="1400" kern="1200">
                <a:latin typeface="Liberation Serif" pitchFamily="18"/>
                <a:ea typeface="Segoe UI" pitchFamily="2"/>
                <a:cs typeface="Tahoma" pitchFamily="2"/>
              </a:defRPr>
            </a:lvl1pPr>
          </a:lstStyle>
          <a:p>
            <a:pPr lvl="0"/>
            <a:fld id="{58C09629-FA15-4901-8634-B7031966DCCA}" type="slidenum">
              <a:t>‹#›</a:t>
            </a:fld>
            <a:endParaRPr lang="en-US" dirty="0"/>
          </a:p>
        </p:txBody>
      </p:sp>
      <p:pic>
        <p:nvPicPr>
          <p:cNvPr id="6" name="Picture 5"/>
          <p:cNvPicPr>
            <a:picLocks noChangeAspect="1"/>
          </p:cNvPicPr>
          <p:nvPr/>
        </p:nvPicPr>
        <p:blipFill>
          <a:blip r:embed="rId13">
            <a:lum/>
            <a:alphaModFix/>
          </a:blip>
          <a:srcRect/>
          <a:stretch>
            <a:fillRect/>
          </a:stretch>
        </p:blipFill>
        <p:spPr>
          <a:xfrm>
            <a:off x="4110479" y="7049879"/>
            <a:ext cx="1837799" cy="365760"/>
          </a:xfrm>
          <a:prstGeom prst="rect">
            <a:avLst/>
          </a:prstGeom>
          <a:noFill/>
          <a:ln>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rtl="0" eaLnBrk="1" hangingPunct="1">
        <a:tabLst/>
        <a:defRPr lang="en-US" sz="4400" b="0" i="0" u="none" strike="noStrike" kern="1200" cap="none">
          <a:ln>
            <a:noFill/>
          </a:ln>
          <a:latin typeface="Liberation Sans" pitchFamily="18"/>
          <a:ea typeface="Microsoft YaHei" pitchFamily="2"/>
          <a:cs typeface="Mangal" pitchFamily="2"/>
        </a:defRPr>
      </a:lvl1pPr>
    </p:titleStyle>
    <p:bodyStyle>
      <a:lvl1pPr rtl="0" eaLnBrk="1" hangingPunct="1">
        <a:spcBef>
          <a:spcPts val="0"/>
        </a:spcBef>
        <a:spcAft>
          <a:spcPts val="1417"/>
        </a:spcAft>
        <a:tabLst/>
        <a:defRPr lang="en-US" sz="3200" b="0" i="0" u="none" strike="noStrike" kern="1200" cap="none">
          <a:ln>
            <a:noFill/>
          </a:ln>
          <a:latin typeface="Liberation Sans" pitchFamily="18"/>
          <a:ea typeface="Microsoft YaHei" pitchFamily="2"/>
          <a:cs typeface="Mangal" pitchFamily="2"/>
        </a:defRPr>
      </a:lvl1pPr>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mailto:Jim@DS4CI.org" TargetMode="External"/><Relationship Id="rId2" Type="http://schemas.openxmlformats.org/officeDocument/2006/relationships/hyperlink" Target="http://www.ds4ci.org/" TargetMode="Externa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hyperlink" Target="https://ds4ci.files.wordpress.com/2016/02/dplyr-example-2-sessionize-web-events.pdf" TargetMode="External"/><Relationship Id="rId2" Type="http://schemas.openxmlformats.org/officeDocument/2006/relationships/hyperlink" Target="http://ds4ci.files.wordpress.com/2013/05/sessionization-methods-bdx-berkeley-2013.pdf"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ds4ci.files.wordpress.com/2016/02/dplyr-example-2-sessionize-web-events.pdf" TargetMode="External"/><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page1">
    <p:spTree>
      <p:nvGrpSpPr>
        <p:cNvPr id="1" name=""/>
        <p:cNvGrpSpPr/>
        <p:nvPr/>
      </p:nvGrpSpPr>
      <p:grpSpPr>
        <a:xfrm>
          <a:off x="0" y="0"/>
          <a:ext cx="0" cy="0"/>
          <a:chOff x="0" y="0"/>
          <a:chExt cx="0" cy="0"/>
        </a:xfrm>
      </p:grpSpPr>
      <p:sp>
        <p:nvSpPr>
          <p:cNvPr id="2" name="Subtitle 1"/>
          <p:cNvSpPr txBox="1">
            <a:spLocks noGrp="1"/>
          </p:cNvSpPr>
          <p:nvPr>
            <p:ph type="subTitle" idx="4294967295"/>
          </p:nvPr>
        </p:nvSpPr>
        <p:spPr>
          <a:xfrm>
            <a:off x="503999" y="563304"/>
            <a:ext cx="9071640" cy="5770811"/>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en-US" sz="4800" b="1" dirty="0"/>
              <a:t>A Data Structure</a:t>
            </a:r>
            <a:br>
              <a:rPr lang="en-US" sz="4800" b="1" dirty="0"/>
            </a:br>
            <a:r>
              <a:rPr lang="en-US" sz="4800" b="1" dirty="0"/>
              <a:t>for</a:t>
            </a:r>
            <a:br>
              <a:rPr lang="en-US" sz="4800" b="1" dirty="0"/>
            </a:br>
            <a:r>
              <a:rPr lang="en-US" sz="4800" b="1" dirty="0"/>
              <a:t>Customer Insights</a:t>
            </a:r>
          </a:p>
          <a:p>
            <a:pPr marL="0" lvl="0" indent="0" algn="ctr">
              <a:buNone/>
            </a:pPr>
            <a:endParaRPr lang="en-US" sz="4400" b="1" dirty="0"/>
          </a:p>
          <a:p>
            <a:pPr marL="0" lvl="0" indent="0" algn="ctr">
              <a:buNone/>
            </a:pPr>
            <a:endParaRPr lang="en-US" sz="4000" b="1" dirty="0"/>
          </a:p>
          <a:p>
            <a:pPr marL="0" lvl="0" indent="0" algn="r">
              <a:buNone/>
            </a:pPr>
            <a:r>
              <a:rPr lang="en-US" sz="2800" dirty="0"/>
              <a:t>Jim Porzak</a:t>
            </a:r>
            <a:br>
              <a:rPr lang="en-US" sz="2800" dirty="0"/>
            </a:br>
            <a:r>
              <a:rPr lang="en-US" sz="2800" dirty="0"/>
              <a:t>DSPT Meetup</a:t>
            </a:r>
            <a:br>
              <a:rPr lang="en-US" sz="2800" dirty="0"/>
            </a:br>
            <a:r>
              <a:rPr lang="en-US" sz="2800" dirty="0"/>
              <a:t>Lisbon, Portugal</a:t>
            </a:r>
            <a:br>
              <a:rPr lang="en-US" sz="2800" dirty="0"/>
            </a:br>
            <a:r>
              <a:rPr lang="en-US" sz="2800" dirty="0"/>
              <a:t>November 8, 2018</a:t>
            </a:r>
          </a:p>
        </p:txBody>
      </p:sp>
      <p:sp>
        <p:nvSpPr>
          <p:cNvPr id="3" name="Date Placeholder 2"/>
          <p:cNvSpPr>
            <a:spLocks noGrp="1"/>
          </p:cNvSpPr>
          <p:nvPr>
            <p:ph type="dt" sz="half" idx="10"/>
          </p:nvPr>
        </p:nvSpPr>
        <p:spPr/>
        <p:txBody>
          <a:bodyPr/>
          <a:lstStyle/>
          <a:p>
            <a:pPr lvl="0"/>
            <a:fld id="{594A7E78-7340-4575-B727-F62596FABABF}" type="datetime1">
              <a:rPr lang="en-US" smtClean="0"/>
              <a:t>10/23/2018</a:t>
            </a:fld>
            <a:endParaRPr lang="en-US" dirty="0"/>
          </a:p>
        </p:txBody>
      </p:sp>
      <p:sp>
        <p:nvSpPr>
          <p:cNvPr id="4" name="Slide Number Placeholder 3"/>
          <p:cNvSpPr>
            <a:spLocks noGrp="1"/>
          </p:cNvSpPr>
          <p:nvPr>
            <p:ph type="sldNum" sz="quarter" idx="11"/>
          </p:nvPr>
        </p:nvSpPr>
        <p:spPr/>
        <p:txBody>
          <a:bodyPr/>
          <a:lstStyle/>
          <a:p>
            <a:pPr lvl="0"/>
            <a:fld id="{376C840C-F982-490F-BFA2-6D7C177818FE}" type="slidenum">
              <a:rPr lang="en-US" smtClean="0"/>
              <a:t>1</a:t>
            </a:fld>
            <a:endParaRPr lang="en-US" dirty="0"/>
          </a:p>
        </p:txBody>
      </p:sp>
      <p:pic>
        <p:nvPicPr>
          <p:cNvPr id="6" name="Picture 5">
            <a:extLst>
              <a:ext uri="{FF2B5EF4-FFF2-40B4-BE49-F238E27FC236}">
                <a16:creationId xmlns:a16="http://schemas.microsoft.com/office/drawing/2014/main" id="{502A5A38-FCAD-4310-AC7C-FC2402BA00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9712" y="4229099"/>
            <a:ext cx="3160184" cy="237013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8"/>
          <p:cNvSpPr>
            <a:spLocks noGrp="1"/>
          </p:cNvSpPr>
          <p:nvPr>
            <p:ph type="title"/>
          </p:nvPr>
        </p:nvSpPr>
        <p:spPr/>
        <p:txBody>
          <a:bodyPr/>
          <a:lstStyle/>
          <a:p>
            <a:r>
              <a:rPr lang="en-US" sz="4000" dirty="0"/>
              <a:t>Op Sys are Complex!</a:t>
            </a:r>
          </a:p>
        </p:txBody>
      </p:sp>
      <p:sp>
        <p:nvSpPr>
          <p:cNvPr id="4" name="Date Placeholder 3"/>
          <p:cNvSpPr>
            <a:spLocks noGrp="1"/>
          </p:cNvSpPr>
          <p:nvPr>
            <p:ph type="dt" sz="half" idx="10"/>
          </p:nvPr>
        </p:nvSpPr>
        <p:spPr/>
        <p:txBody>
          <a:bodyPr/>
          <a:lstStyle/>
          <a:p>
            <a:pPr lvl="0"/>
            <a:fld id="{D1B11F59-E0BF-4121-A8BD-6C61307F5AF6}"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10</a:t>
            </a:fld>
            <a:endParaRPr lang="en-US" dirty="0"/>
          </a:p>
        </p:txBody>
      </p:sp>
      <p:pic>
        <p:nvPicPr>
          <p:cNvPr id="7" name="Picture 6"/>
          <p:cNvPicPr>
            <a:picLocks noChangeAspect="1"/>
          </p:cNvPicPr>
          <p:nvPr/>
        </p:nvPicPr>
        <p:blipFill>
          <a:blip r:embed="rId2"/>
          <a:stretch>
            <a:fillRect/>
          </a:stretch>
        </p:blipFill>
        <p:spPr>
          <a:xfrm>
            <a:off x="463549" y="293122"/>
            <a:ext cx="1669460" cy="866413"/>
          </a:xfrm>
          <a:prstGeom prst="rect">
            <a:avLst/>
          </a:prstGeom>
        </p:spPr>
      </p:pic>
      <p:sp>
        <p:nvSpPr>
          <p:cNvPr id="10" name="Content Placeholder 9"/>
          <p:cNvSpPr>
            <a:spLocks noGrp="1"/>
          </p:cNvSpPr>
          <p:nvPr>
            <p:ph idx="1"/>
          </p:nvPr>
        </p:nvSpPr>
        <p:spPr>
          <a:xfrm>
            <a:off x="503999" y="3458555"/>
            <a:ext cx="9071640" cy="3369282"/>
          </a:xfrm>
        </p:spPr>
        <p:txBody>
          <a:bodyPr/>
          <a:lstStyle/>
          <a:p>
            <a:r>
              <a:rPr lang="en-US" sz="2800" dirty="0"/>
              <a:t>Designed for operational performance.</a:t>
            </a:r>
          </a:p>
          <a:p>
            <a:pPr lvl="1"/>
            <a:r>
              <a:rPr lang="en-US" sz="2400" dirty="0"/>
              <a:t>Hopefully 3</a:t>
            </a:r>
            <a:r>
              <a:rPr lang="en-US" sz="2400" baseline="30000" dirty="0"/>
              <a:t>rd</a:t>
            </a:r>
            <a:r>
              <a:rPr lang="en-US" sz="2400" dirty="0"/>
              <a:t> normal form, but …</a:t>
            </a:r>
          </a:p>
          <a:p>
            <a:r>
              <a:rPr lang="en-US" sz="2800" dirty="0"/>
              <a:t>Often multiple ways to join tables.</a:t>
            </a:r>
          </a:p>
          <a:p>
            <a:r>
              <a:rPr lang="en-US" sz="2800" dirty="0"/>
              <a:t>Columns not used as intended, overloaded, or their use changes over time as needs evolve.</a:t>
            </a:r>
          </a:p>
          <a:p>
            <a:r>
              <a:rPr lang="en-US" sz="2800" b="1" i="1" dirty="0">
                <a:solidFill>
                  <a:srgbClr val="C00000"/>
                </a:solidFill>
              </a:rPr>
              <a:t>Customer focused columns, if any, seldom QA’d!</a:t>
            </a:r>
          </a:p>
        </p:txBody>
      </p:sp>
      <p:pic>
        <p:nvPicPr>
          <p:cNvPr id="12" name="Content Placeholder 7"/>
          <p:cNvPicPr>
            <a:picLocks noChangeAspect="1"/>
          </p:cNvPicPr>
          <p:nvPr/>
        </p:nvPicPr>
        <p:blipFill>
          <a:blip r:embed="rId3"/>
          <a:stretch>
            <a:fillRect/>
          </a:stretch>
        </p:blipFill>
        <p:spPr>
          <a:xfrm>
            <a:off x="657662" y="1476721"/>
            <a:ext cx="8764313" cy="1769716"/>
          </a:xfrm>
          <a:prstGeom prst="rect">
            <a:avLst/>
          </a:prstGeom>
          <a:noFill/>
          <a:ln>
            <a:noFill/>
          </a:ln>
        </p:spPr>
      </p:pic>
    </p:spTree>
    <p:extLst>
      <p:ext uri="{BB962C8B-B14F-4D97-AF65-F5344CB8AC3E}">
        <p14:creationId xmlns:p14="http://schemas.microsoft.com/office/powerpoint/2010/main" val="323890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lvl="0"/>
            <a:fld id="{E7DD9D13-1A57-4A0C-8F61-B4CD5670988D}"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11</a:t>
            </a:fld>
            <a:endParaRPr lang="en-US" dirty="0"/>
          </a:p>
        </p:txBody>
      </p:sp>
      <p:sp>
        <p:nvSpPr>
          <p:cNvPr id="6" name="Title 8"/>
          <p:cNvSpPr>
            <a:spLocks noGrp="1"/>
          </p:cNvSpPr>
          <p:nvPr>
            <p:ph type="title"/>
          </p:nvPr>
        </p:nvSpPr>
        <p:spPr>
          <a:xfrm>
            <a:off x="2333785" y="301320"/>
            <a:ext cx="5525927" cy="852725"/>
          </a:xfrm>
        </p:spPr>
        <p:txBody>
          <a:bodyPr/>
          <a:lstStyle/>
          <a:p>
            <a:r>
              <a:rPr lang="en-US" sz="4000" dirty="0"/>
              <a:t>Op Sys are Noisy!</a:t>
            </a:r>
          </a:p>
        </p:txBody>
      </p:sp>
      <p:pic>
        <p:nvPicPr>
          <p:cNvPr id="7" name="Picture 6"/>
          <p:cNvPicPr>
            <a:picLocks noChangeAspect="1"/>
          </p:cNvPicPr>
          <p:nvPr/>
        </p:nvPicPr>
        <p:blipFill>
          <a:blip r:embed="rId2"/>
          <a:stretch>
            <a:fillRect/>
          </a:stretch>
        </p:blipFill>
        <p:spPr>
          <a:xfrm>
            <a:off x="463549" y="293122"/>
            <a:ext cx="1669460" cy="866413"/>
          </a:xfrm>
          <a:prstGeom prst="rect">
            <a:avLst/>
          </a:prstGeom>
        </p:spPr>
      </p:pic>
      <p:sp>
        <p:nvSpPr>
          <p:cNvPr id="2" name="Content Placeholder 1"/>
          <p:cNvSpPr>
            <a:spLocks noGrp="1"/>
          </p:cNvSpPr>
          <p:nvPr>
            <p:ph idx="1"/>
          </p:nvPr>
        </p:nvSpPr>
        <p:spPr/>
        <p:txBody>
          <a:bodyPr/>
          <a:lstStyle/>
          <a:p>
            <a:pPr marL="108000" indent="0">
              <a:buNone/>
            </a:pPr>
            <a:r>
              <a:rPr lang="en-US" b="1" i="1" dirty="0"/>
              <a:t>Many op sys events are irrelevant from the customer insights perspective.</a:t>
            </a:r>
          </a:p>
          <a:p>
            <a:pPr marL="108000" indent="0">
              <a:buNone/>
            </a:pPr>
            <a:r>
              <a:rPr lang="en-US" sz="2400" dirty="0"/>
              <a:t>Example: Subscription processing needs to deal with the real world and handle payment exceptions which don’t reflect customer decisions.</a:t>
            </a:r>
          </a:p>
          <a:p>
            <a:pPr marL="108000" indent="0">
              <a:buNone/>
            </a:pPr>
            <a:r>
              <a:rPr lang="en-US" sz="2400" dirty="0"/>
              <a:t>The subscriber decides to start and, possibly, stop:</a:t>
            </a:r>
          </a:p>
          <a:p>
            <a:pPr marL="108000" indent="0">
              <a:buNone/>
            </a:pPr>
            <a:endParaRPr lang="en-US" sz="2400" dirty="0"/>
          </a:p>
          <a:p>
            <a:pPr marL="108000" indent="0">
              <a:buNone/>
            </a:pPr>
            <a:r>
              <a:rPr lang="en-US" sz="2400" dirty="0"/>
              <a:t>But the subscription op sys reports:</a:t>
            </a:r>
          </a:p>
        </p:txBody>
      </p:sp>
      <p:pic>
        <p:nvPicPr>
          <p:cNvPr id="3" name="Picture 2"/>
          <p:cNvPicPr>
            <a:picLocks noChangeAspect="1"/>
          </p:cNvPicPr>
          <p:nvPr/>
        </p:nvPicPr>
        <p:blipFill>
          <a:blip r:embed="rId3"/>
          <a:stretch>
            <a:fillRect/>
          </a:stretch>
        </p:blipFill>
        <p:spPr>
          <a:xfrm>
            <a:off x="620712" y="4389437"/>
            <a:ext cx="8657455" cy="451747"/>
          </a:xfrm>
          <a:prstGeom prst="rect">
            <a:avLst/>
          </a:prstGeom>
        </p:spPr>
      </p:pic>
      <p:pic>
        <p:nvPicPr>
          <p:cNvPr id="9" name="Picture 8"/>
          <p:cNvPicPr>
            <a:picLocks noChangeAspect="1"/>
          </p:cNvPicPr>
          <p:nvPr/>
        </p:nvPicPr>
        <p:blipFill>
          <a:blip r:embed="rId4"/>
          <a:stretch>
            <a:fillRect/>
          </a:stretch>
        </p:blipFill>
        <p:spPr>
          <a:xfrm>
            <a:off x="629467" y="5379902"/>
            <a:ext cx="8648700" cy="1478097"/>
          </a:xfrm>
          <a:prstGeom prst="rect">
            <a:avLst/>
          </a:prstGeom>
        </p:spPr>
      </p:pic>
    </p:spTree>
    <p:extLst>
      <p:ext uri="{BB962C8B-B14F-4D97-AF65-F5344CB8AC3E}">
        <p14:creationId xmlns:p14="http://schemas.microsoft.com/office/powerpoint/2010/main" val="1445216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87512" y="303214"/>
            <a:ext cx="7889876" cy="897806"/>
          </a:xfrm>
        </p:spPr>
        <p:txBody>
          <a:bodyPr/>
          <a:lstStyle/>
          <a:p>
            <a:pPr>
              <a:buNone/>
            </a:pPr>
            <a:r>
              <a:rPr lang="en-US" dirty="0"/>
              <a:t>Data Flavors - Review</a:t>
            </a:r>
          </a:p>
        </p:txBody>
      </p:sp>
      <p:sp>
        <p:nvSpPr>
          <p:cNvPr id="8" name="Text Placeholder 7"/>
          <p:cNvSpPr>
            <a:spLocks noGrp="1"/>
          </p:cNvSpPr>
          <p:nvPr>
            <p:ph type="body" idx="1"/>
          </p:nvPr>
        </p:nvSpPr>
        <p:spPr>
          <a:xfrm>
            <a:off x="504825" y="1417637"/>
            <a:ext cx="4452938" cy="533690"/>
          </a:xfrm>
        </p:spPr>
        <p:txBody>
          <a:bodyPr/>
          <a:lstStyle/>
          <a:p>
            <a:pPr algn="l"/>
            <a:r>
              <a:rPr lang="en-US" sz="3200" dirty="0"/>
              <a:t>Operational Systems</a:t>
            </a:r>
          </a:p>
        </p:txBody>
      </p:sp>
      <p:sp>
        <p:nvSpPr>
          <p:cNvPr id="9" name="Content Placeholder 8"/>
          <p:cNvSpPr>
            <a:spLocks noGrp="1"/>
          </p:cNvSpPr>
          <p:nvPr>
            <p:ph sz="half" idx="2"/>
          </p:nvPr>
        </p:nvSpPr>
        <p:spPr>
          <a:xfrm>
            <a:off x="504825" y="1951327"/>
            <a:ext cx="4452938" cy="1906008"/>
          </a:xfrm>
        </p:spPr>
        <p:txBody>
          <a:bodyPr numCol="1"/>
          <a:lstStyle/>
          <a:p>
            <a:pPr marL="0" indent="-182880">
              <a:spcAft>
                <a:spcPts val="0"/>
              </a:spcAft>
            </a:pPr>
            <a:r>
              <a:rPr lang="en-US" dirty="0"/>
              <a:t>Order Processing</a:t>
            </a:r>
          </a:p>
          <a:p>
            <a:pPr marL="0" indent="-182880">
              <a:spcAft>
                <a:spcPts val="0"/>
              </a:spcAft>
            </a:pPr>
            <a:r>
              <a:rPr lang="en-US" dirty="0"/>
              <a:t>Fulfillment</a:t>
            </a:r>
          </a:p>
          <a:p>
            <a:pPr marL="0" indent="-182880">
              <a:spcAft>
                <a:spcPts val="0"/>
              </a:spcAft>
            </a:pPr>
            <a:r>
              <a:rPr lang="en-US" dirty="0"/>
              <a:t>Web site(s)</a:t>
            </a:r>
          </a:p>
          <a:p>
            <a:pPr marL="0" indent="-182880">
              <a:spcAft>
                <a:spcPts val="0"/>
              </a:spcAft>
            </a:pPr>
            <a:r>
              <a:rPr lang="en-US" dirty="0"/>
              <a:t>Call Centers (CRMs)</a:t>
            </a:r>
          </a:p>
          <a:p>
            <a:pPr marL="0" indent="-182880">
              <a:spcAft>
                <a:spcPts val="0"/>
              </a:spcAft>
            </a:pPr>
            <a:r>
              <a:rPr lang="en-US" dirty="0"/>
              <a:t>Email system(s)</a:t>
            </a:r>
          </a:p>
          <a:p>
            <a:pPr marL="0" indent="-182880">
              <a:spcAft>
                <a:spcPts val="0"/>
              </a:spcAft>
            </a:pPr>
            <a:r>
              <a:rPr lang="en-US" dirty="0"/>
              <a:t>Front line employee “systems”</a:t>
            </a:r>
          </a:p>
        </p:txBody>
      </p:sp>
      <p:sp>
        <p:nvSpPr>
          <p:cNvPr id="10" name="Text Placeholder 9"/>
          <p:cNvSpPr>
            <a:spLocks noGrp="1"/>
          </p:cNvSpPr>
          <p:nvPr>
            <p:ph type="body" sz="quarter" idx="3"/>
          </p:nvPr>
        </p:nvSpPr>
        <p:spPr>
          <a:xfrm>
            <a:off x="5460999" y="1417637"/>
            <a:ext cx="4456113" cy="533690"/>
          </a:xfrm>
        </p:spPr>
        <p:txBody>
          <a:bodyPr/>
          <a:lstStyle/>
          <a:p>
            <a:pPr algn="l"/>
            <a:r>
              <a:rPr lang="en-US" sz="3200" dirty="0"/>
              <a:t>Direct Responses</a:t>
            </a:r>
          </a:p>
        </p:txBody>
      </p:sp>
      <p:sp>
        <p:nvSpPr>
          <p:cNvPr id="11" name="Content Placeholder 10"/>
          <p:cNvSpPr>
            <a:spLocks noGrp="1"/>
          </p:cNvSpPr>
          <p:nvPr>
            <p:ph sz="quarter" idx="4"/>
          </p:nvPr>
        </p:nvSpPr>
        <p:spPr>
          <a:xfrm>
            <a:off x="5460999" y="1951327"/>
            <a:ext cx="4456113" cy="1906008"/>
          </a:xfrm>
        </p:spPr>
        <p:txBody>
          <a:bodyPr/>
          <a:lstStyle/>
          <a:p>
            <a:pPr marL="0" indent="-182880">
              <a:spcAft>
                <a:spcPts val="0"/>
              </a:spcAft>
            </a:pPr>
            <a:r>
              <a:rPr lang="en-US" dirty="0"/>
              <a:t>Stated preferences</a:t>
            </a:r>
          </a:p>
          <a:p>
            <a:pPr marL="0" indent="-182880">
              <a:spcAft>
                <a:spcPts val="0"/>
              </a:spcAft>
            </a:pPr>
            <a:r>
              <a:rPr lang="en-US" dirty="0"/>
              <a:t>Search requests</a:t>
            </a:r>
          </a:p>
          <a:p>
            <a:pPr marL="0" indent="-182880">
              <a:spcAft>
                <a:spcPts val="0"/>
              </a:spcAft>
            </a:pPr>
            <a:r>
              <a:rPr lang="en-US" dirty="0"/>
              <a:t>Mindful clicks</a:t>
            </a:r>
          </a:p>
          <a:p>
            <a:pPr marL="0" indent="-182880">
              <a:spcAft>
                <a:spcPts val="0"/>
              </a:spcAft>
            </a:pPr>
            <a:r>
              <a:rPr lang="en-US" dirty="0"/>
              <a:t>Surveys: NPS, satisfaction, …</a:t>
            </a:r>
          </a:p>
          <a:p>
            <a:pPr marL="0" indent="-182880">
              <a:spcAft>
                <a:spcPts val="0"/>
              </a:spcAft>
            </a:pPr>
            <a:r>
              <a:rPr lang="en-US" dirty="0"/>
              <a:t>Social Comments</a:t>
            </a:r>
          </a:p>
        </p:txBody>
      </p:sp>
      <p:sp>
        <p:nvSpPr>
          <p:cNvPr id="4" name="Date Placeholder 3"/>
          <p:cNvSpPr>
            <a:spLocks noGrp="1"/>
          </p:cNvSpPr>
          <p:nvPr>
            <p:ph type="dt" sz="half" idx="10"/>
          </p:nvPr>
        </p:nvSpPr>
        <p:spPr/>
        <p:txBody>
          <a:bodyPr/>
          <a:lstStyle/>
          <a:p>
            <a:pPr lvl="0"/>
            <a:fld id="{DCD20945-7A53-4131-AFA5-F8599BFE8490}"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12</a:t>
            </a:fld>
            <a:endParaRPr lang="en-US" dirty="0"/>
          </a:p>
        </p:txBody>
      </p:sp>
      <p:sp>
        <p:nvSpPr>
          <p:cNvPr id="12" name="Text Placeholder 7"/>
          <p:cNvSpPr txBox="1">
            <a:spLocks/>
          </p:cNvSpPr>
          <p:nvPr/>
        </p:nvSpPr>
        <p:spPr>
          <a:xfrm>
            <a:off x="463549" y="4248439"/>
            <a:ext cx="4452938" cy="533690"/>
          </a:xfrm>
          <a:prstGeom prst="rect">
            <a:avLst/>
          </a:prstGeom>
          <a:noFill/>
          <a:ln>
            <a:noFill/>
          </a:ln>
        </p:spPr>
        <p:txBody>
          <a:bodyPr lIns="0" tIns="0" rIns="0" bIns="0" anchor="b"/>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0" lvl="0" indent="0" rtl="0" eaLnBrk="1" hangingPunct="1">
              <a:spcBef>
                <a:spcPts val="0"/>
              </a:spcBef>
              <a:spcAft>
                <a:spcPts val="1417"/>
              </a:spcAft>
              <a:buSzPct val="45000"/>
              <a:buFont typeface="StarSymbol"/>
              <a:buNone/>
              <a:tabLst/>
              <a:defRPr lang="en-US" sz="2400" b="1" i="0" u="none" strike="noStrike" kern="1200" cap="none">
                <a:ln>
                  <a:noFill/>
                </a:ln>
                <a:latin typeface="Liberation Sans" pitchFamily="18"/>
                <a:ea typeface="Microsoft YaHei" pitchFamily="2"/>
                <a:cs typeface="Mangal" pitchFamily="2"/>
              </a:defRPr>
            </a:lvl1pPr>
            <a:lvl2pPr marL="457200" lvl="1" indent="0">
              <a:spcBef>
                <a:spcPts val="0"/>
              </a:spcBef>
              <a:spcAft>
                <a:spcPts val="1134"/>
              </a:spcAft>
              <a:buSzPct val="75000"/>
              <a:buFont typeface="StarSymbol"/>
              <a:buNone/>
              <a:defRPr lang="en-US" sz="2000" b="1" i="0" u="none" strike="noStrike" kern="1200" cap="none">
                <a:ln>
                  <a:noFill/>
                </a:ln>
                <a:latin typeface="Liberation Sans" pitchFamily="18"/>
                <a:ea typeface="Microsoft YaHei" pitchFamily="2"/>
                <a:cs typeface="Mangal" pitchFamily="2"/>
              </a:defRPr>
            </a:lvl2pPr>
            <a:lvl3pPr marL="914400" lvl="2" indent="0">
              <a:spcBef>
                <a:spcPts val="0"/>
              </a:spcBef>
              <a:spcAft>
                <a:spcPts val="850"/>
              </a:spcAft>
              <a:buSzPct val="45000"/>
              <a:buFont typeface="StarSymbol"/>
              <a:buNone/>
              <a:defRPr lang="en-US" sz="1800" b="1" i="0" u="none" strike="noStrike" kern="1200" cap="none">
                <a:ln>
                  <a:noFill/>
                </a:ln>
                <a:latin typeface="Liberation Sans" pitchFamily="18"/>
                <a:ea typeface="Microsoft YaHei" pitchFamily="2"/>
                <a:cs typeface="Mangal" pitchFamily="2"/>
              </a:defRPr>
            </a:lvl3pPr>
            <a:lvl4pPr marL="1371600" lvl="3" indent="0">
              <a:spcBef>
                <a:spcPts val="0"/>
              </a:spcBef>
              <a:spcAft>
                <a:spcPts val="567"/>
              </a:spcAft>
              <a:buSzPct val="75000"/>
              <a:buFont typeface="StarSymbol"/>
              <a:buNone/>
              <a:defRPr lang="en-US" sz="1600" b="1" i="0" u="none" strike="noStrike" kern="1200" cap="none">
                <a:ln>
                  <a:noFill/>
                </a:ln>
                <a:latin typeface="Liberation Sans" pitchFamily="18"/>
                <a:ea typeface="Microsoft YaHei" pitchFamily="2"/>
                <a:cs typeface="Mangal" pitchFamily="2"/>
              </a:defRPr>
            </a:lvl4pPr>
            <a:lvl5pPr marL="1828800" lvl="4"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5pPr>
            <a:lvl6pPr marL="2286000" lvl="5"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6pPr>
            <a:lvl7pPr marL="2743200" lvl="6"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7pPr>
            <a:lvl8pPr marL="3200400" lvl="7"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8pPr>
            <a:lvl9pPr marL="3657600" lvl="8"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9pPr>
          </a:lstStyle>
          <a:p>
            <a:r>
              <a:rPr lang="en-US" sz="3200" dirty="0">
                <a:solidFill>
                  <a:sysClr val="windowText" lastClr="000000"/>
                </a:solidFill>
              </a:rPr>
              <a:t>Data Appends</a:t>
            </a:r>
          </a:p>
        </p:txBody>
      </p:sp>
      <p:sp>
        <p:nvSpPr>
          <p:cNvPr id="13" name="Content Placeholder 8"/>
          <p:cNvSpPr txBox="1">
            <a:spLocks/>
          </p:cNvSpPr>
          <p:nvPr/>
        </p:nvSpPr>
        <p:spPr>
          <a:xfrm>
            <a:off x="463549" y="4782129"/>
            <a:ext cx="4452938" cy="2121908"/>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rtl="0" eaLnBrk="1" hangingPunct="1">
              <a:spcBef>
                <a:spcPts val="0"/>
              </a:spcBef>
              <a:spcAft>
                <a:spcPts val="1417"/>
              </a:spcAft>
              <a:buSzPct val="45000"/>
              <a:buFont typeface="StarSymbol"/>
              <a:buChar char="●"/>
              <a:tabLst/>
              <a:defRPr lang="en-US" sz="24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18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16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9pPr>
          </a:lstStyle>
          <a:p>
            <a:pPr marL="0" indent="-182880">
              <a:spcAft>
                <a:spcPts val="0"/>
              </a:spcAft>
            </a:pPr>
            <a:r>
              <a:rPr lang="en-US" dirty="0">
                <a:solidFill>
                  <a:sysClr val="windowText" lastClr="000000"/>
                </a:solidFill>
              </a:rPr>
              <a:t>Neighborhood demographics</a:t>
            </a:r>
          </a:p>
          <a:p>
            <a:pPr marL="432000" lvl="1" indent="-182880">
              <a:spcAft>
                <a:spcPts val="0"/>
              </a:spcAft>
            </a:pPr>
            <a:r>
              <a:rPr lang="en-US" dirty="0">
                <a:solidFill>
                  <a:sysClr val="windowText" lastClr="000000"/>
                </a:solidFill>
              </a:rPr>
              <a:t>US Census @ ZIP5 or Census Block Group level</a:t>
            </a:r>
          </a:p>
          <a:p>
            <a:pPr marL="432000" lvl="1" indent="-182880">
              <a:spcAft>
                <a:spcPts val="0"/>
              </a:spcAft>
            </a:pPr>
            <a:r>
              <a:rPr lang="en-US" dirty="0">
                <a:solidFill>
                  <a:sysClr val="windowText" lastClr="000000"/>
                </a:solidFill>
              </a:rPr>
              <a:t>PRIZM, </a:t>
            </a:r>
            <a:r>
              <a:rPr lang="en-US" dirty="0" err="1">
                <a:solidFill>
                  <a:sysClr val="windowText" lastClr="000000"/>
                </a:solidFill>
              </a:rPr>
              <a:t>etc</a:t>
            </a:r>
            <a:endParaRPr lang="en-US" dirty="0">
              <a:solidFill>
                <a:sysClr val="windowText" lastClr="000000"/>
              </a:solidFill>
            </a:endParaRPr>
          </a:p>
          <a:p>
            <a:pPr marL="0" indent="-182880">
              <a:spcAft>
                <a:spcPts val="0"/>
              </a:spcAft>
            </a:pPr>
            <a:r>
              <a:rPr lang="en-US" dirty="0">
                <a:solidFill>
                  <a:sysClr val="windowText" lastClr="000000"/>
                </a:solidFill>
              </a:rPr>
              <a:t>Individual match-backs: Acxiom</a:t>
            </a:r>
          </a:p>
          <a:p>
            <a:pPr marL="0" indent="-182880">
              <a:spcAft>
                <a:spcPts val="0"/>
              </a:spcAft>
            </a:pPr>
            <a:r>
              <a:rPr lang="en-US" dirty="0">
                <a:solidFill>
                  <a:sysClr val="windowText" lastClr="000000"/>
                </a:solidFill>
              </a:rPr>
              <a:t>Pooled industry data</a:t>
            </a:r>
          </a:p>
        </p:txBody>
      </p:sp>
      <p:sp>
        <p:nvSpPr>
          <p:cNvPr id="14" name="Text Placeholder 9"/>
          <p:cNvSpPr txBox="1">
            <a:spLocks/>
          </p:cNvSpPr>
          <p:nvPr/>
        </p:nvSpPr>
        <p:spPr>
          <a:xfrm>
            <a:off x="5419723" y="4248439"/>
            <a:ext cx="4456113" cy="533690"/>
          </a:xfrm>
          <a:prstGeom prst="rect">
            <a:avLst/>
          </a:prstGeom>
          <a:noFill/>
          <a:ln>
            <a:noFill/>
          </a:ln>
        </p:spPr>
        <p:txBody>
          <a:bodyPr lIns="0" tIns="0" rIns="0" bIns="0" anchor="b"/>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0" lvl="0" indent="0" rtl="0" eaLnBrk="1" hangingPunct="1">
              <a:spcBef>
                <a:spcPts val="0"/>
              </a:spcBef>
              <a:spcAft>
                <a:spcPts val="1417"/>
              </a:spcAft>
              <a:buSzPct val="45000"/>
              <a:buFont typeface="StarSymbol"/>
              <a:buNone/>
              <a:tabLst/>
              <a:defRPr lang="en-US" sz="2400" b="1" i="0" u="none" strike="noStrike" kern="1200" cap="none">
                <a:ln>
                  <a:noFill/>
                </a:ln>
                <a:latin typeface="Liberation Sans" pitchFamily="18"/>
                <a:ea typeface="Microsoft YaHei" pitchFamily="2"/>
                <a:cs typeface="Mangal" pitchFamily="2"/>
              </a:defRPr>
            </a:lvl1pPr>
            <a:lvl2pPr marL="457200" lvl="1" indent="0">
              <a:spcBef>
                <a:spcPts val="0"/>
              </a:spcBef>
              <a:spcAft>
                <a:spcPts val="1134"/>
              </a:spcAft>
              <a:buSzPct val="75000"/>
              <a:buFont typeface="StarSymbol"/>
              <a:buNone/>
              <a:defRPr lang="en-US" sz="2000" b="1" i="0" u="none" strike="noStrike" kern="1200" cap="none">
                <a:ln>
                  <a:noFill/>
                </a:ln>
                <a:latin typeface="Liberation Sans" pitchFamily="18"/>
                <a:ea typeface="Microsoft YaHei" pitchFamily="2"/>
                <a:cs typeface="Mangal" pitchFamily="2"/>
              </a:defRPr>
            </a:lvl2pPr>
            <a:lvl3pPr marL="914400" lvl="2" indent="0">
              <a:spcBef>
                <a:spcPts val="0"/>
              </a:spcBef>
              <a:spcAft>
                <a:spcPts val="850"/>
              </a:spcAft>
              <a:buSzPct val="45000"/>
              <a:buFont typeface="StarSymbol"/>
              <a:buNone/>
              <a:defRPr lang="en-US" sz="1800" b="1" i="0" u="none" strike="noStrike" kern="1200" cap="none">
                <a:ln>
                  <a:noFill/>
                </a:ln>
                <a:latin typeface="Liberation Sans" pitchFamily="18"/>
                <a:ea typeface="Microsoft YaHei" pitchFamily="2"/>
                <a:cs typeface="Mangal" pitchFamily="2"/>
              </a:defRPr>
            </a:lvl3pPr>
            <a:lvl4pPr marL="1371600" lvl="3" indent="0">
              <a:spcBef>
                <a:spcPts val="0"/>
              </a:spcBef>
              <a:spcAft>
                <a:spcPts val="567"/>
              </a:spcAft>
              <a:buSzPct val="75000"/>
              <a:buFont typeface="StarSymbol"/>
              <a:buNone/>
              <a:defRPr lang="en-US" sz="1600" b="1" i="0" u="none" strike="noStrike" kern="1200" cap="none">
                <a:ln>
                  <a:noFill/>
                </a:ln>
                <a:latin typeface="Liberation Sans" pitchFamily="18"/>
                <a:ea typeface="Microsoft YaHei" pitchFamily="2"/>
                <a:cs typeface="Mangal" pitchFamily="2"/>
              </a:defRPr>
            </a:lvl4pPr>
            <a:lvl5pPr marL="1828800" lvl="4"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5pPr>
            <a:lvl6pPr marL="2286000" lvl="5"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6pPr>
            <a:lvl7pPr marL="2743200" lvl="6"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7pPr>
            <a:lvl8pPr marL="3200400" lvl="7"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8pPr>
            <a:lvl9pPr marL="3657600" lvl="8"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9pPr>
          </a:lstStyle>
          <a:p>
            <a:r>
              <a:rPr lang="en-US" sz="3200" dirty="0">
                <a:solidFill>
                  <a:sysClr val="windowText" lastClr="000000"/>
                </a:solidFill>
              </a:rPr>
              <a:t>Analytic Results</a:t>
            </a:r>
          </a:p>
        </p:txBody>
      </p:sp>
      <p:sp>
        <p:nvSpPr>
          <p:cNvPr id="15" name="Content Placeholder 10"/>
          <p:cNvSpPr txBox="1">
            <a:spLocks/>
          </p:cNvSpPr>
          <p:nvPr/>
        </p:nvSpPr>
        <p:spPr>
          <a:xfrm>
            <a:off x="5419723" y="4782129"/>
            <a:ext cx="4456113" cy="2121908"/>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rtl="0" eaLnBrk="1" hangingPunct="1">
              <a:spcBef>
                <a:spcPts val="0"/>
              </a:spcBef>
              <a:spcAft>
                <a:spcPts val="1417"/>
              </a:spcAft>
              <a:buSzPct val="45000"/>
              <a:buFont typeface="StarSymbol"/>
              <a:buChar char="●"/>
              <a:tabLst/>
              <a:defRPr lang="en-US" sz="24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18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16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9pPr>
          </a:lstStyle>
          <a:p>
            <a:pPr marL="108000" indent="0">
              <a:spcAft>
                <a:spcPts val="0"/>
              </a:spcAft>
              <a:buNone/>
            </a:pPr>
            <a:r>
              <a:rPr lang="en-US" dirty="0">
                <a:solidFill>
                  <a:sysClr val="windowText" lastClr="000000"/>
                </a:solidFill>
              </a:rPr>
              <a:t>From our data science team:</a:t>
            </a:r>
          </a:p>
          <a:p>
            <a:pPr marL="432000" lvl="1" indent="-182880">
              <a:spcAft>
                <a:spcPts val="0"/>
              </a:spcAft>
            </a:pPr>
            <a:r>
              <a:rPr lang="en-US" dirty="0">
                <a:solidFill>
                  <a:sysClr val="windowText" lastClr="000000"/>
                </a:solidFill>
              </a:rPr>
              <a:t>Segments</a:t>
            </a:r>
          </a:p>
          <a:p>
            <a:pPr marL="432000" lvl="1" indent="-182880">
              <a:spcAft>
                <a:spcPts val="0"/>
              </a:spcAft>
            </a:pPr>
            <a:r>
              <a:rPr lang="en-US" dirty="0">
                <a:solidFill>
                  <a:sysClr val="windowText" lastClr="000000"/>
                </a:solidFill>
              </a:rPr>
              <a:t>Scores</a:t>
            </a:r>
          </a:p>
          <a:p>
            <a:pPr marL="432000" lvl="1" indent="-182880">
              <a:spcAft>
                <a:spcPts val="0"/>
              </a:spcAft>
            </a:pPr>
            <a:r>
              <a:rPr lang="en-US" dirty="0">
                <a:solidFill>
                  <a:sysClr val="windowText" lastClr="000000"/>
                </a:solidFill>
              </a:rPr>
              <a:t>Recommendations</a:t>
            </a:r>
          </a:p>
          <a:p>
            <a:pPr marL="0" indent="-182880">
              <a:spcAft>
                <a:spcPts val="0"/>
              </a:spcAft>
            </a:pPr>
            <a:r>
              <a:rPr lang="en-US" i="1" dirty="0">
                <a:solidFill>
                  <a:sysClr val="windowText" lastClr="000000"/>
                </a:solidFill>
              </a:rPr>
              <a:t>Updated in “real time” – relative to customer’s timescale.</a:t>
            </a:r>
          </a:p>
        </p:txBody>
      </p:sp>
      <p:pic>
        <p:nvPicPr>
          <p:cNvPr id="18" name="Picture 17"/>
          <p:cNvPicPr>
            <a:picLocks noChangeAspect="1"/>
          </p:cNvPicPr>
          <p:nvPr/>
        </p:nvPicPr>
        <p:blipFill>
          <a:blip r:embed="rId2"/>
          <a:stretch>
            <a:fillRect/>
          </a:stretch>
        </p:blipFill>
        <p:spPr>
          <a:xfrm>
            <a:off x="463549" y="293122"/>
            <a:ext cx="1669460" cy="866413"/>
          </a:xfrm>
          <a:prstGeom prst="rect">
            <a:avLst/>
          </a:prstGeom>
        </p:spPr>
      </p:pic>
      <p:sp>
        <p:nvSpPr>
          <p:cNvPr id="16" name="Rounded Rectangle 15"/>
          <p:cNvSpPr/>
          <p:nvPr/>
        </p:nvSpPr>
        <p:spPr>
          <a:xfrm>
            <a:off x="315912" y="1417637"/>
            <a:ext cx="4600575" cy="2830802"/>
          </a:xfrm>
          <a:prstGeom prst="roundRect">
            <a:avLst/>
          </a:prstGeom>
          <a:solidFill>
            <a:srgbClr val="FFFFCC">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rot="20236403">
            <a:off x="1948045" y="3184743"/>
            <a:ext cx="3308034" cy="769441"/>
          </a:xfrm>
          <a:prstGeom prst="rect">
            <a:avLst/>
          </a:prstGeom>
          <a:noFill/>
        </p:spPr>
        <p:txBody>
          <a:bodyPr wrap="square" lIns="91440" tIns="45720" rIns="91440" bIns="45720">
            <a:spAutoFit/>
          </a:bodyPr>
          <a:lstStyle/>
          <a:p>
            <a:pPr algn="ctr"/>
            <a:r>
              <a:rPr lang="en-US" sz="4400" b="1" dirty="0">
                <a:ln w="22225">
                  <a:solidFill>
                    <a:schemeClr val="accent2"/>
                  </a:solidFill>
                  <a:prstDash val="solid"/>
                </a:ln>
                <a:solidFill>
                  <a:schemeClr val="accent2">
                    <a:lumMod val="40000"/>
                    <a:lumOff val="60000"/>
                  </a:schemeClr>
                </a:solidFill>
              </a:rPr>
              <a:t>Customer ID!</a:t>
            </a:r>
          </a:p>
        </p:txBody>
      </p:sp>
      <p:sp>
        <p:nvSpPr>
          <p:cNvPr id="19" name="Rectangle 18"/>
          <p:cNvSpPr/>
          <p:nvPr/>
        </p:nvSpPr>
        <p:spPr>
          <a:xfrm>
            <a:off x="315912" y="1855104"/>
            <a:ext cx="4410057" cy="1384995"/>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rgbClr val="00B050"/>
                </a:solidFill>
              </a:rPr>
              <a:t>Everything else is pretty </a:t>
            </a:r>
            <a:br>
              <a:rPr lang="en-US" sz="2800" b="1" dirty="0">
                <a:ln w="22225">
                  <a:solidFill>
                    <a:schemeClr val="accent2"/>
                  </a:solidFill>
                  <a:prstDash val="solid"/>
                </a:ln>
                <a:solidFill>
                  <a:srgbClr val="00B050"/>
                </a:solidFill>
              </a:rPr>
            </a:br>
            <a:r>
              <a:rPr lang="en-US" sz="2800" b="1" dirty="0">
                <a:ln w="22225">
                  <a:solidFill>
                    <a:schemeClr val="accent2"/>
                  </a:solidFill>
                  <a:prstDash val="solid"/>
                </a:ln>
                <a:solidFill>
                  <a:srgbClr val="00B050"/>
                </a:solidFill>
              </a:rPr>
              <a:t>straightforward – often single files.</a:t>
            </a:r>
          </a:p>
        </p:txBody>
      </p:sp>
    </p:spTree>
    <p:extLst>
      <p:ext uri="{BB962C8B-B14F-4D97-AF65-F5344CB8AC3E}">
        <p14:creationId xmlns:p14="http://schemas.microsoft.com/office/powerpoint/2010/main" val="3661031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504825" y="303214"/>
            <a:ext cx="9072563" cy="733424"/>
          </a:xfrm>
        </p:spPr>
        <p:txBody>
          <a:bodyPr/>
          <a:lstStyle/>
          <a:p>
            <a:pPr>
              <a:buNone/>
            </a:pPr>
            <a:r>
              <a:rPr lang="en-US" dirty="0"/>
              <a:t>Data Related Roles</a:t>
            </a:r>
          </a:p>
        </p:txBody>
      </p:sp>
      <p:sp>
        <p:nvSpPr>
          <p:cNvPr id="12" name="Text Placeholder 11"/>
          <p:cNvSpPr>
            <a:spLocks noGrp="1"/>
          </p:cNvSpPr>
          <p:nvPr>
            <p:ph type="body" idx="1"/>
          </p:nvPr>
        </p:nvSpPr>
        <p:spPr>
          <a:xfrm>
            <a:off x="306704" y="1189037"/>
            <a:ext cx="3017520" cy="446088"/>
          </a:xfrm>
          <a:ln>
            <a:noFill/>
          </a:ln>
        </p:spPr>
        <p:txBody>
          <a:bodyPr/>
          <a:lstStyle/>
          <a:p>
            <a:pPr algn="ctr"/>
            <a:r>
              <a:rPr lang="en-US" dirty="0"/>
              <a:t>Data Engineers</a:t>
            </a:r>
          </a:p>
        </p:txBody>
      </p:sp>
      <p:sp>
        <p:nvSpPr>
          <p:cNvPr id="13" name="Content Placeholder 12"/>
          <p:cNvSpPr>
            <a:spLocks noGrp="1"/>
          </p:cNvSpPr>
          <p:nvPr>
            <p:ph sz="half" idx="2"/>
          </p:nvPr>
        </p:nvSpPr>
        <p:spPr>
          <a:xfrm>
            <a:off x="306704" y="1711325"/>
            <a:ext cx="3017520" cy="4964112"/>
          </a:xfrm>
          <a:ln>
            <a:solidFill>
              <a:schemeClr val="accent1">
                <a:shade val="50000"/>
              </a:schemeClr>
            </a:solidFill>
          </a:ln>
        </p:spPr>
        <p:txBody>
          <a:bodyPr/>
          <a:lstStyle/>
          <a:p>
            <a:pPr marL="108000" indent="0">
              <a:spcAft>
                <a:spcPts val="300"/>
              </a:spcAft>
              <a:buNone/>
            </a:pPr>
            <a:r>
              <a:rPr lang="en-US" sz="1800" dirty="0"/>
              <a:t>The data geeks responsible for knowing &amp; maintaining the data generated by your organization.</a:t>
            </a:r>
          </a:p>
          <a:p>
            <a:pPr marL="228600" indent="-182880">
              <a:spcAft>
                <a:spcPts val="300"/>
              </a:spcAft>
              <a:buSzPct val="80000"/>
            </a:pPr>
            <a:r>
              <a:rPr lang="en-US" sz="1800" dirty="0"/>
              <a:t>Typically in IT, data services, or finance</a:t>
            </a:r>
          </a:p>
          <a:p>
            <a:pPr marL="228600" indent="-182880">
              <a:spcAft>
                <a:spcPts val="300"/>
              </a:spcAft>
              <a:buSzPct val="80000"/>
            </a:pPr>
            <a:r>
              <a:rPr lang="en-US" sz="1800" dirty="0"/>
              <a:t>Power SQL gurus; some data architecture skills</a:t>
            </a:r>
          </a:p>
          <a:p>
            <a:pPr marL="228600" indent="-182880">
              <a:spcAft>
                <a:spcPts val="300"/>
              </a:spcAft>
              <a:buSzPct val="80000"/>
            </a:pPr>
            <a:r>
              <a:rPr lang="en-US" sz="1800" dirty="0"/>
              <a:t>Big data platform skills.</a:t>
            </a:r>
          </a:p>
          <a:p>
            <a:pPr marL="228600" indent="-182880">
              <a:spcAft>
                <a:spcPts val="300"/>
              </a:spcAft>
              <a:buSzPct val="80000"/>
            </a:pPr>
            <a:r>
              <a:rPr lang="en-US" sz="1800" dirty="0"/>
              <a:t>Data schlepping &amp; ETL</a:t>
            </a:r>
          </a:p>
          <a:p>
            <a:pPr marL="228600" indent="-182880">
              <a:spcAft>
                <a:spcPts val="300"/>
              </a:spcAft>
              <a:buSzPct val="80000"/>
            </a:pPr>
            <a:r>
              <a:rPr lang="en-US" sz="1800" dirty="0"/>
              <a:t>Engineering mindset: QA/QC, </a:t>
            </a:r>
            <a:r>
              <a:rPr lang="en-US" sz="1800" dirty="0" err="1"/>
              <a:t>git</a:t>
            </a:r>
            <a:r>
              <a:rPr lang="en-US" sz="1800" dirty="0"/>
              <a:t>, agile, and (hopefully) documentation</a:t>
            </a:r>
          </a:p>
          <a:p>
            <a:pPr marL="228600" indent="-182880">
              <a:spcAft>
                <a:spcPts val="300"/>
              </a:spcAft>
              <a:buSzPct val="80000"/>
            </a:pPr>
            <a:r>
              <a:rPr lang="en-US" sz="1800" dirty="0"/>
              <a:t>Have overflowing work queue!</a:t>
            </a:r>
          </a:p>
          <a:p>
            <a:pPr marL="660600" lvl="1" indent="-182880">
              <a:spcAft>
                <a:spcPts val="300"/>
              </a:spcAft>
              <a:buSzPct val="80000"/>
            </a:pPr>
            <a:r>
              <a:rPr lang="en-US" sz="1600" dirty="0"/>
              <a:t>Mission critical stuff</a:t>
            </a:r>
          </a:p>
          <a:p>
            <a:pPr marL="660600" lvl="1" indent="-182880">
              <a:spcAft>
                <a:spcPts val="300"/>
              </a:spcAft>
              <a:buSzPct val="80000"/>
            </a:pPr>
            <a:r>
              <a:rPr lang="en-US" sz="1600" i="1" dirty="0"/>
              <a:t>Ad Hoc </a:t>
            </a:r>
            <a:r>
              <a:rPr lang="en-US" sz="1600" dirty="0"/>
              <a:t>from business</a:t>
            </a:r>
          </a:p>
          <a:p>
            <a:pPr marL="228600" indent="-182880">
              <a:spcAft>
                <a:spcPts val="300"/>
              </a:spcAft>
              <a:buSzPct val="80000"/>
            </a:pPr>
            <a:endParaRPr lang="en-US" sz="1800" dirty="0"/>
          </a:p>
          <a:p>
            <a:pPr marL="108000" indent="0">
              <a:spcAft>
                <a:spcPts val="300"/>
              </a:spcAft>
              <a:buNone/>
            </a:pPr>
            <a:endParaRPr lang="en-US" sz="1800" dirty="0"/>
          </a:p>
          <a:p>
            <a:pPr marL="108000" indent="0">
              <a:buNone/>
            </a:pPr>
            <a:endParaRPr lang="en-US" sz="1800" dirty="0"/>
          </a:p>
        </p:txBody>
      </p:sp>
      <p:sp>
        <p:nvSpPr>
          <p:cNvPr id="14" name="Text Placeholder 13"/>
          <p:cNvSpPr>
            <a:spLocks noGrp="1"/>
          </p:cNvSpPr>
          <p:nvPr>
            <p:ph type="body" sz="quarter" idx="3"/>
          </p:nvPr>
        </p:nvSpPr>
        <p:spPr>
          <a:xfrm>
            <a:off x="3526948" y="1189037"/>
            <a:ext cx="3017520" cy="446088"/>
          </a:xfrm>
          <a:ln>
            <a:noFill/>
          </a:ln>
        </p:spPr>
        <p:txBody>
          <a:bodyPr/>
          <a:lstStyle/>
          <a:p>
            <a:pPr algn="ctr"/>
            <a:r>
              <a:rPr lang="en-US" dirty="0"/>
              <a:t>Business Analysts</a:t>
            </a:r>
          </a:p>
        </p:txBody>
      </p:sp>
      <p:sp>
        <p:nvSpPr>
          <p:cNvPr id="15" name="Content Placeholder 14"/>
          <p:cNvSpPr>
            <a:spLocks noGrp="1"/>
          </p:cNvSpPr>
          <p:nvPr>
            <p:ph sz="quarter" idx="4"/>
          </p:nvPr>
        </p:nvSpPr>
        <p:spPr>
          <a:xfrm>
            <a:off x="3526948" y="1711325"/>
            <a:ext cx="3017520" cy="4964112"/>
          </a:xfrm>
          <a:ln>
            <a:solidFill>
              <a:schemeClr val="accent1">
                <a:shade val="50000"/>
              </a:schemeClr>
            </a:solidFill>
          </a:ln>
        </p:spPr>
        <p:txBody>
          <a:bodyPr/>
          <a:lstStyle/>
          <a:p>
            <a:pPr marL="108000" indent="0">
              <a:spcAft>
                <a:spcPts val="600"/>
              </a:spcAft>
              <a:buNone/>
            </a:pPr>
            <a:r>
              <a:rPr lang="en-US" sz="1800" dirty="0"/>
              <a:t>The front line business folks tasked with understanding your customers and, maybe, communicating with them.</a:t>
            </a:r>
          </a:p>
          <a:p>
            <a:pPr marL="228600" indent="-182880">
              <a:spcAft>
                <a:spcPts val="300"/>
              </a:spcAft>
              <a:buSzPct val="80000"/>
            </a:pPr>
            <a:r>
              <a:rPr lang="en-US" sz="1800" dirty="0"/>
              <a:t>Embedded in departments</a:t>
            </a:r>
          </a:p>
          <a:p>
            <a:pPr marL="228600" indent="-182880">
              <a:spcAft>
                <a:spcPts val="300"/>
              </a:spcAft>
              <a:buSzPct val="80000"/>
            </a:pPr>
            <a:r>
              <a:rPr lang="en-US" sz="1800" dirty="0"/>
              <a:t>Results focused </a:t>
            </a:r>
          </a:p>
          <a:p>
            <a:pPr marL="228600" indent="-182880">
              <a:spcAft>
                <a:spcPts val="300"/>
              </a:spcAft>
              <a:buSzPct val="80000"/>
            </a:pPr>
            <a:r>
              <a:rPr lang="en-US" sz="1800" dirty="0"/>
              <a:t>Time pressure</a:t>
            </a:r>
          </a:p>
          <a:p>
            <a:pPr marL="228600" indent="-182880">
              <a:spcAft>
                <a:spcPts val="300"/>
              </a:spcAft>
              <a:buSzPct val="80000"/>
            </a:pPr>
            <a:r>
              <a:rPr lang="en-US" sz="1800" dirty="0"/>
              <a:t>Domain experts</a:t>
            </a:r>
          </a:p>
          <a:p>
            <a:pPr marL="228600" indent="-182880">
              <a:spcAft>
                <a:spcPts val="300"/>
              </a:spcAft>
              <a:buSzPct val="80000"/>
            </a:pPr>
            <a:r>
              <a:rPr lang="en-US" sz="1800" dirty="0"/>
              <a:t>Probably not titled “analyst”</a:t>
            </a:r>
          </a:p>
          <a:p>
            <a:pPr marL="228600" indent="-182880">
              <a:spcAft>
                <a:spcPts val="300"/>
              </a:spcAft>
              <a:buSzPct val="80000"/>
            </a:pPr>
            <a:r>
              <a:rPr lang="en-US" sz="1800" dirty="0"/>
              <a:t>Excel &amp; PowerPoint</a:t>
            </a:r>
          </a:p>
          <a:p>
            <a:pPr marL="228600" indent="-182880">
              <a:spcAft>
                <a:spcPts val="300"/>
              </a:spcAft>
              <a:buSzPct val="80000"/>
            </a:pPr>
            <a:r>
              <a:rPr lang="en-US" sz="1800" dirty="0"/>
              <a:t>Data exploration/reporting: Tableau, </a:t>
            </a:r>
            <a:r>
              <a:rPr lang="en-US" sz="1800" dirty="0" err="1"/>
              <a:t>QlikView</a:t>
            </a:r>
            <a:r>
              <a:rPr lang="en-US" sz="1800" dirty="0"/>
              <a:t>, </a:t>
            </a:r>
            <a:r>
              <a:rPr lang="en-US" sz="1800" dirty="0" err="1"/>
              <a:t>etc</a:t>
            </a:r>
            <a:endParaRPr lang="en-US" sz="1800" dirty="0"/>
          </a:p>
          <a:p>
            <a:pPr marL="228600" indent="-182880">
              <a:spcAft>
                <a:spcPts val="300"/>
              </a:spcAft>
              <a:buSzPct val="80000"/>
            </a:pPr>
            <a:r>
              <a:rPr lang="en-US" sz="1800" dirty="0"/>
              <a:t>Maybe lite SQL, R, ?</a:t>
            </a:r>
          </a:p>
          <a:p>
            <a:pPr marL="228600" indent="-182880">
              <a:spcAft>
                <a:spcPts val="300"/>
              </a:spcAft>
              <a:buSzPct val="80000"/>
            </a:pPr>
            <a:r>
              <a:rPr lang="en-US" sz="1800" dirty="0"/>
              <a:t>Constantly bug data engineers!</a:t>
            </a:r>
          </a:p>
        </p:txBody>
      </p:sp>
      <p:sp>
        <p:nvSpPr>
          <p:cNvPr id="7" name="Date Placeholder 6"/>
          <p:cNvSpPr>
            <a:spLocks noGrp="1"/>
          </p:cNvSpPr>
          <p:nvPr>
            <p:ph type="dt" sz="half" idx="10"/>
          </p:nvPr>
        </p:nvSpPr>
        <p:spPr/>
        <p:txBody>
          <a:bodyPr/>
          <a:lstStyle/>
          <a:p>
            <a:pPr lvl="0"/>
            <a:fld id="{22FB096E-B0D1-4D8A-B45E-62E1400C8EDD}" type="datetime1">
              <a:rPr lang="en-US" smtClean="0"/>
              <a:t>10/23/2018</a:t>
            </a:fld>
            <a:endParaRPr lang="en-US" dirty="0"/>
          </a:p>
        </p:txBody>
      </p:sp>
      <p:sp>
        <p:nvSpPr>
          <p:cNvPr id="8" name="Slide Number Placeholder 7"/>
          <p:cNvSpPr>
            <a:spLocks noGrp="1"/>
          </p:cNvSpPr>
          <p:nvPr>
            <p:ph type="sldNum" sz="quarter" idx="11"/>
          </p:nvPr>
        </p:nvSpPr>
        <p:spPr/>
        <p:txBody>
          <a:bodyPr/>
          <a:lstStyle/>
          <a:p>
            <a:pPr lvl="0"/>
            <a:fld id="{80CB5573-3135-4DF1-BB4F-ACBBC7808AB7}" type="slidenum">
              <a:rPr lang="en-US" smtClean="0"/>
              <a:t>13</a:t>
            </a:fld>
            <a:endParaRPr lang="en-US" dirty="0"/>
          </a:p>
        </p:txBody>
      </p:sp>
      <p:sp>
        <p:nvSpPr>
          <p:cNvPr id="16" name="Text Placeholder 13"/>
          <p:cNvSpPr txBox="1">
            <a:spLocks/>
          </p:cNvSpPr>
          <p:nvPr/>
        </p:nvSpPr>
        <p:spPr>
          <a:xfrm>
            <a:off x="6747192" y="1189037"/>
            <a:ext cx="3017520" cy="446088"/>
          </a:xfrm>
          <a:prstGeom prst="rect">
            <a:avLst/>
          </a:prstGeom>
          <a:noFill/>
          <a:ln>
            <a:noFill/>
          </a:ln>
        </p:spPr>
        <p:txBody>
          <a:bodyPr lIns="0" tIns="0" rIns="0" bIns="0" anchor="b"/>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0" lvl="0" indent="0" rtl="0" eaLnBrk="1" hangingPunct="1">
              <a:spcBef>
                <a:spcPts val="0"/>
              </a:spcBef>
              <a:spcAft>
                <a:spcPts val="1417"/>
              </a:spcAft>
              <a:buSzPct val="45000"/>
              <a:buFont typeface="StarSymbol"/>
              <a:buNone/>
              <a:tabLst/>
              <a:defRPr lang="en-US" sz="2400" b="1" i="0" u="none" strike="noStrike" kern="1200" cap="none">
                <a:ln>
                  <a:noFill/>
                </a:ln>
                <a:latin typeface="Liberation Sans" pitchFamily="18"/>
                <a:ea typeface="Microsoft YaHei" pitchFamily="2"/>
                <a:cs typeface="Mangal" pitchFamily="2"/>
              </a:defRPr>
            </a:lvl1pPr>
            <a:lvl2pPr marL="457200" lvl="1" indent="0">
              <a:spcBef>
                <a:spcPts val="0"/>
              </a:spcBef>
              <a:spcAft>
                <a:spcPts val="1134"/>
              </a:spcAft>
              <a:buSzPct val="75000"/>
              <a:buFont typeface="StarSymbol"/>
              <a:buNone/>
              <a:defRPr lang="en-US" sz="2000" b="1" i="0" u="none" strike="noStrike" kern="1200" cap="none">
                <a:ln>
                  <a:noFill/>
                </a:ln>
                <a:latin typeface="Liberation Sans" pitchFamily="18"/>
                <a:ea typeface="Microsoft YaHei" pitchFamily="2"/>
                <a:cs typeface="Mangal" pitchFamily="2"/>
              </a:defRPr>
            </a:lvl2pPr>
            <a:lvl3pPr marL="914400" lvl="2" indent="0">
              <a:spcBef>
                <a:spcPts val="0"/>
              </a:spcBef>
              <a:spcAft>
                <a:spcPts val="850"/>
              </a:spcAft>
              <a:buSzPct val="45000"/>
              <a:buFont typeface="StarSymbol"/>
              <a:buNone/>
              <a:defRPr lang="en-US" sz="1800" b="1" i="0" u="none" strike="noStrike" kern="1200" cap="none">
                <a:ln>
                  <a:noFill/>
                </a:ln>
                <a:latin typeface="Liberation Sans" pitchFamily="18"/>
                <a:ea typeface="Microsoft YaHei" pitchFamily="2"/>
                <a:cs typeface="Mangal" pitchFamily="2"/>
              </a:defRPr>
            </a:lvl3pPr>
            <a:lvl4pPr marL="1371600" lvl="3" indent="0">
              <a:spcBef>
                <a:spcPts val="0"/>
              </a:spcBef>
              <a:spcAft>
                <a:spcPts val="567"/>
              </a:spcAft>
              <a:buSzPct val="75000"/>
              <a:buFont typeface="StarSymbol"/>
              <a:buNone/>
              <a:defRPr lang="en-US" sz="1600" b="1" i="0" u="none" strike="noStrike" kern="1200" cap="none">
                <a:ln>
                  <a:noFill/>
                </a:ln>
                <a:latin typeface="Liberation Sans" pitchFamily="18"/>
                <a:ea typeface="Microsoft YaHei" pitchFamily="2"/>
                <a:cs typeface="Mangal" pitchFamily="2"/>
              </a:defRPr>
            </a:lvl4pPr>
            <a:lvl5pPr marL="1828800" lvl="4"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5pPr>
            <a:lvl6pPr marL="2286000" lvl="5"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6pPr>
            <a:lvl7pPr marL="2743200" lvl="6"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7pPr>
            <a:lvl8pPr marL="3200400" lvl="7"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8pPr>
            <a:lvl9pPr marL="3657600" lvl="8"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9pPr>
          </a:lstStyle>
          <a:p>
            <a:pPr algn="ctr"/>
            <a:r>
              <a:rPr lang="en-US" dirty="0">
                <a:solidFill>
                  <a:sysClr val="windowText" lastClr="000000"/>
                </a:solidFill>
              </a:rPr>
              <a:t>Data Scientists</a:t>
            </a:r>
          </a:p>
        </p:txBody>
      </p:sp>
      <p:sp>
        <p:nvSpPr>
          <p:cNvPr id="17" name="Content Placeholder 14"/>
          <p:cNvSpPr txBox="1">
            <a:spLocks/>
          </p:cNvSpPr>
          <p:nvPr/>
        </p:nvSpPr>
        <p:spPr>
          <a:xfrm>
            <a:off x="6747192" y="1711325"/>
            <a:ext cx="3017520" cy="4964112"/>
          </a:xfrm>
          <a:prstGeom prst="rect">
            <a:avLst/>
          </a:prstGeom>
          <a:noFill/>
          <a:ln>
            <a:solidFill>
              <a:schemeClr val="accent1">
                <a:shade val="50000"/>
              </a:schemeClr>
            </a:solid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rtl="0" eaLnBrk="1" hangingPunct="1">
              <a:spcBef>
                <a:spcPts val="0"/>
              </a:spcBef>
              <a:spcAft>
                <a:spcPts val="1417"/>
              </a:spcAft>
              <a:buSzPct val="45000"/>
              <a:buFont typeface="StarSymbol"/>
              <a:buChar char="●"/>
              <a:tabLst/>
              <a:defRPr lang="en-US" sz="24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18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16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9pPr>
          </a:lstStyle>
          <a:p>
            <a:pPr marL="108000" indent="0">
              <a:spcAft>
                <a:spcPts val="600"/>
              </a:spcAft>
              <a:buNone/>
            </a:pPr>
            <a:r>
              <a:rPr lang="en-US" sz="1800" dirty="0"/>
              <a:t>Responsible for deep insights, propensity models, segmentation, and next best action scores.</a:t>
            </a:r>
          </a:p>
          <a:p>
            <a:pPr marL="228600" indent="-182880">
              <a:spcAft>
                <a:spcPts val="300"/>
              </a:spcAft>
              <a:buSzPct val="80000"/>
            </a:pPr>
            <a:r>
              <a:rPr lang="en-US" sz="1800" dirty="0"/>
              <a:t>Should be close to business users &amp; have strong domain knowledge.</a:t>
            </a:r>
          </a:p>
          <a:p>
            <a:pPr marL="228600" indent="-182880">
              <a:spcAft>
                <a:spcPts val="300"/>
              </a:spcAft>
              <a:buSzPct val="80000"/>
            </a:pPr>
            <a:r>
              <a:rPr lang="en-US" sz="1800" dirty="0"/>
              <a:t>Strategic &amp; Tactical roles</a:t>
            </a:r>
          </a:p>
          <a:p>
            <a:pPr marL="228600" indent="-182880">
              <a:spcAft>
                <a:spcPts val="300"/>
              </a:spcAft>
              <a:buSzPct val="80000"/>
            </a:pPr>
            <a:r>
              <a:rPr lang="en-US" sz="1800" dirty="0"/>
              <a:t>Machine Learning skills in R, Python, or?</a:t>
            </a:r>
          </a:p>
          <a:p>
            <a:pPr marL="228600" indent="-182880">
              <a:spcAft>
                <a:spcPts val="300"/>
              </a:spcAft>
              <a:buSzPct val="80000"/>
            </a:pPr>
            <a:r>
              <a:rPr lang="en-US" sz="1800" dirty="0"/>
              <a:t>Understand statistics &amp; probability.</a:t>
            </a:r>
          </a:p>
          <a:p>
            <a:pPr marL="228600" indent="-182880">
              <a:spcAft>
                <a:spcPts val="300"/>
              </a:spcAft>
              <a:buSzPct val="80000"/>
            </a:pPr>
            <a:r>
              <a:rPr lang="en-US" sz="1800" dirty="0"/>
              <a:t>May do their own data prep</a:t>
            </a:r>
            <a:br>
              <a:rPr lang="en-US" sz="1800" dirty="0"/>
            </a:br>
            <a:r>
              <a:rPr lang="en-US" sz="1800" dirty="0"/>
              <a:t>- if they do, ~ 80% of effort</a:t>
            </a:r>
          </a:p>
          <a:p>
            <a:pPr marL="228600" indent="-182880">
              <a:spcAft>
                <a:spcPts val="300"/>
              </a:spcAft>
              <a:buSzPct val="80000"/>
            </a:pPr>
            <a:r>
              <a:rPr lang="en-US" sz="1800" dirty="0"/>
              <a:t>Predict() results may be operationalized.</a:t>
            </a:r>
          </a:p>
          <a:p>
            <a:pPr marL="228600" indent="-182880">
              <a:spcAft>
                <a:spcPts val="300"/>
              </a:spcAft>
              <a:buSzPct val="80000"/>
            </a:pPr>
            <a:r>
              <a:rPr lang="en-US" sz="1800" dirty="0"/>
              <a:t>Scarce resource!</a:t>
            </a:r>
          </a:p>
          <a:p>
            <a:pPr marL="228600" indent="-182880">
              <a:spcAft>
                <a:spcPts val="300"/>
              </a:spcAft>
              <a:buSzPct val="80000"/>
            </a:pPr>
            <a:endParaRPr lang="en-US" sz="1800" dirty="0"/>
          </a:p>
          <a:p>
            <a:pPr marL="228600" indent="-182880">
              <a:spcAft>
                <a:spcPts val="300"/>
              </a:spcAft>
              <a:buSzPct val="80000"/>
            </a:pPr>
            <a:endParaRPr lang="en-US" sz="1800" dirty="0"/>
          </a:p>
        </p:txBody>
      </p:sp>
    </p:spTree>
    <p:extLst>
      <p:ext uri="{BB962C8B-B14F-4D97-AF65-F5344CB8AC3E}">
        <p14:creationId xmlns:p14="http://schemas.microsoft.com/office/powerpoint/2010/main" val="3440122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bg/>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
                                            <p:txEl>
                                              <p:pRg st="0" end="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
                                            <p:bg/>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3">
                                            <p:txEl>
                                              <p:pRg st="0" end="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
                                            <p:txEl>
                                              <p:pRg st="1" end="1"/>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xEl>
                                              <p:pRg st="2" end="2"/>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
                                            <p:txEl>
                                              <p:pRg st="3" end="3"/>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3">
                                            <p:txEl>
                                              <p:pRg st="4" end="4"/>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3">
                                            <p:txEl>
                                              <p:pRg st="5" end="5"/>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3">
                                            <p:txEl>
                                              <p:pRg st="6" end="6"/>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3">
                                            <p:txEl>
                                              <p:pRg st="7" end="7"/>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3">
                                            <p:txEl>
                                              <p:pRg st="8" end="8"/>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6"/>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3" grpId="0" build="p" animBg="1"/>
      <p:bldP spid="14" grpId="0" build="p"/>
      <p:bldP spid="15" grpId="0" build="p" animBg="1"/>
      <p:bldP spid="16" grpId="0"/>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z="4000" dirty="0"/>
              <a:t>A Data Structure for Customer Insights</a:t>
            </a:r>
          </a:p>
        </p:txBody>
      </p:sp>
      <p:sp>
        <p:nvSpPr>
          <p:cNvPr id="10" name="Content Placeholder 9"/>
          <p:cNvSpPr>
            <a:spLocks noGrp="1"/>
          </p:cNvSpPr>
          <p:nvPr>
            <p:ph idx="1"/>
          </p:nvPr>
        </p:nvSpPr>
        <p:spPr/>
        <p:txBody>
          <a:bodyPr/>
          <a:lstStyle/>
          <a:p>
            <a:pPr marL="108000" indent="0">
              <a:buNone/>
            </a:pPr>
            <a:r>
              <a:rPr lang="en-US" sz="2800" dirty="0"/>
              <a:t>Basic design principles:</a:t>
            </a:r>
          </a:p>
          <a:p>
            <a:pPr marL="622350" indent="-514350">
              <a:buSzPct val="100000"/>
              <a:buFont typeface="+mj-lt"/>
              <a:buAutoNum type="arabicPeriod"/>
            </a:pPr>
            <a:r>
              <a:rPr lang="en-US" sz="2800" dirty="0"/>
              <a:t>Be analyst ready.</a:t>
            </a:r>
          </a:p>
          <a:p>
            <a:pPr marL="622350" indent="-514350">
              <a:buSzPct val="100000"/>
              <a:buFont typeface="+mj-lt"/>
              <a:buAutoNum type="arabicPeriod"/>
            </a:pPr>
            <a:r>
              <a:rPr lang="en-US" sz="2800" dirty="0"/>
              <a:t>Front end tool agnostic.</a:t>
            </a:r>
          </a:p>
          <a:p>
            <a:pPr marL="622350" indent="-514350">
              <a:buSzPct val="100000"/>
              <a:buFont typeface="+mj-lt"/>
              <a:buAutoNum type="arabicPeriod"/>
            </a:pPr>
            <a:r>
              <a:rPr lang="en-US" sz="2800" dirty="0"/>
              <a:t>Model customer decisions.</a:t>
            </a:r>
          </a:p>
          <a:p>
            <a:pPr marL="622350" indent="-514350">
              <a:buSzPct val="100000"/>
              <a:buFont typeface="+mj-lt"/>
              <a:buAutoNum type="arabicPeriod"/>
            </a:pPr>
            <a:r>
              <a:rPr lang="en-US" sz="2800" dirty="0"/>
              <a:t>Really simple structure. </a:t>
            </a:r>
            <a:br>
              <a:rPr lang="en-US" sz="2800" dirty="0"/>
            </a:br>
            <a:r>
              <a:rPr lang="en-US" sz="2800" dirty="0"/>
              <a:t>Three levels of abstraction:</a:t>
            </a:r>
          </a:p>
        </p:txBody>
      </p:sp>
      <p:sp>
        <p:nvSpPr>
          <p:cNvPr id="7" name="Date Placeholder 6"/>
          <p:cNvSpPr>
            <a:spLocks noGrp="1"/>
          </p:cNvSpPr>
          <p:nvPr>
            <p:ph type="dt" sz="half" idx="10"/>
          </p:nvPr>
        </p:nvSpPr>
        <p:spPr/>
        <p:txBody>
          <a:bodyPr/>
          <a:lstStyle/>
          <a:p>
            <a:pPr lvl="0"/>
            <a:fld id="{7B4780AF-D9A9-4BA0-A25F-4DA79F55E6C3}" type="datetime1">
              <a:rPr lang="en-US" smtClean="0"/>
              <a:t>10/23/2018</a:t>
            </a:fld>
            <a:endParaRPr lang="en-US" dirty="0"/>
          </a:p>
        </p:txBody>
      </p:sp>
      <p:sp>
        <p:nvSpPr>
          <p:cNvPr id="8" name="Slide Number Placeholder 7"/>
          <p:cNvSpPr>
            <a:spLocks noGrp="1"/>
          </p:cNvSpPr>
          <p:nvPr>
            <p:ph type="sldNum" sz="quarter" idx="11"/>
          </p:nvPr>
        </p:nvSpPr>
        <p:spPr/>
        <p:txBody>
          <a:bodyPr/>
          <a:lstStyle/>
          <a:p>
            <a:pPr lvl="0"/>
            <a:fld id="{80CB5573-3135-4DF1-BB4F-ACBBC7808AB7}" type="slidenum">
              <a:rPr lang="en-US" smtClean="0"/>
              <a:t>14</a:t>
            </a:fld>
            <a:endParaRPr lang="en-US" dirty="0"/>
          </a:p>
        </p:txBody>
      </p:sp>
      <p:pic>
        <p:nvPicPr>
          <p:cNvPr id="11" name="Picture 10"/>
          <p:cNvPicPr>
            <a:picLocks noChangeAspect="1"/>
          </p:cNvPicPr>
          <p:nvPr/>
        </p:nvPicPr>
        <p:blipFill>
          <a:blip r:embed="rId2"/>
          <a:stretch>
            <a:fillRect/>
          </a:stretch>
        </p:blipFill>
        <p:spPr>
          <a:xfrm>
            <a:off x="5889242" y="4389437"/>
            <a:ext cx="2732470" cy="2340694"/>
          </a:xfrm>
          <a:prstGeom prst="rect">
            <a:avLst/>
          </a:prstGeom>
        </p:spPr>
      </p:pic>
    </p:spTree>
    <p:extLst>
      <p:ext uri="{BB962C8B-B14F-4D97-AF65-F5344CB8AC3E}">
        <p14:creationId xmlns:p14="http://schemas.microsoft.com/office/powerpoint/2010/main" val="3829578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3" y="301320"/>
            <a:ext cx="7659526" cy="978840"/>
          </a:xfrm>
        </p:spPr>
        <p:txBody>
          <a:bodyPr/>
          <a:lstStyle/>
          <a:p>
            <a:r>
              <a:rPr lang="en-US" dirty="0"/>
              <a:t>1. Be Analyst Ready</a:t>
            </a:r>
          </a:p>
        </p:txBody>
      </p:sp>
      <p:sp>
        <p:nvSpPr>
          <p:cNvPr id="3" name="Content Placeholder 2"/>
          <p:cNvSpPr>
            <a:spLocks noGrp="1"/>
          </p:cNvSpPr>
          <p:nvPr>
            <p:ph idx="1"/>
          </p:nvPr>
        </p:nvSpPr>
        <p:spPr/>
        <p:txBody>
          <a:bodyPr/>
          <a:lstStyle/>
          <a:p>
            <a:pPr marL="108000" indent="0">
              <a:buNone/>
            </a:pPr>
            <a:r>
              <a:rPr lang="en-US" dirty="0"/>
              <a:t>“Ready” in this context means the user must be really comfortable with this data source. </a:t>
            </a:r>
            <a:r>
              <a:rPr lang="en-US"/>
              <a:t>Goals:</a:t>
            </a:r>
            <a:endParaRPr lang="en-US" dirty="0"/>
          </a:p>
          <a:p>
            <a:pPr>
              <a:spcAft>
                <a:spcPts val="600"/>
              </a:spcAft>
            </a:pPr>
            <a:r>
              <a:rPr lang="en-US" dirty="0"/>
              <a:t>Easy – technically &amp; conceptually</a:t>
            </a:r>
          </a:p>
          <a:p>
            <a:pPr>
              <a:spcAft>
                <a:spcPts val="600"/>
              </a:spcAft>
            </a:pPr>
            <a:r>
              <a:rPr lang="en-US" dirty="0"/>
              <a:t>Self documenting </a:t>
            </a:r>
          </a:p>
          <a:p>
            <a:pPr>
              <a:spcAft>
                <a:spcPts val="600"/>
              </a:spcAft>
            </a:pPr>
            <a:r>
              <a:rPr lang="en-US" dirty="0"/>
              <a:t>Complete</a:t>
            </a:r>
          </a:p>
          <a:p>
            <a:pPr>
              <a:spcAft>
                <a:spcPts val="600"/>
              </a:spcAft>
            </a:pPr>
            <a:r>
              <a:rPr lang="en-US" dirty="0"/>
              <a:t>Accurate</a:t>
            </a:r>
          </a:p>
          <a:p>
            <a:pPr>
              <a:spcAft>
                <a:spcPts val="600"/>
              </a:spcAft>
            </a:pPr>
            <a:r>
              <a:rPr lang="en-US" dirty="0"/>
              <a:t>Timely</a:t>
            </a:r>
          </a:p>
          <a:p>
            <a:pPr>
              <a:spcAft>
                <a:spcPts val="600"/>
              </a:spcAft>
            </a:pPr>
            <a:r>
              <a:rPr lang="en-US" dirty="0"/>
              <a:t>Fast</a:t>
            </a:r>
          </a:p>
          <a:p>
            <a:pPr>
              <a:spcAft>
                <a:spcPts val="600"/>
              </a:spcAft>
            </a:pPr>
            <a:r>
              <a:rPr lang="en-US" dirty="0"/>
              <a:t>Evolving</a:t>
            </a:r>
          </a:p>
        </p:txBody>
      </p:sp>
      <p:sp>
        <p:nvSpPr>
          <p:cNvPr id="4" name="Date Placeholder 3"/>
          <p:cNvSpPr>
            <a:spLocks noGrp="1"/>
          </p:cNvSpPr>
          <p:nvPr>
            <p:ph type="dt" sz="half" idx="10"/>
          </p:nvPr>
        </p:nvSpPr>
        <p:spPr/>
        <p:txBody>
          <a:bodyPr/>
          <a:lstStyle/>
          <a:p>
            <a:pPr lvl="0"/>
            <a:fld id="{F87AA6B4-CFDE-456D-A89E-6C17FDF91CF8}"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15</a:t>
            </a:fld>
            <a:endParaRPr lang="en-US" dirty="0"/>
          </a:p>
        </p:txBody>
      </p:sp>
      <p:pic>
        <p:nvPicPr>
          <p:cNvPr id="6" name="Picture 5"/>
          <p:cNvPicPr>
            <a:picLocks noChangeAspect="1"/>
          </p:cNvPicPr>
          <p:nvPr/>
        </p:nvPicPr>
        <p:blipFill>
          <a:blip r:embed="rId2"/>
          <a:stretch>
            <a:fillRect/>
          </a:stretch>
        </p:blipFill>
        <p:spPr>
          <a:xfrm>
            <a:off x="487679" y="315002"/>
            <a:ext cx="1126703" cy="965158"/>
          </a:xfrm>
          <a:prstGeom prst="rect">
            <a:avLst/>
          </a:prstGeom>
        </p:spPr>
      </p:pic>
    </p:spTree>
    <p:extLst>
      <p:ext uri="{BB962C8B-B14F-4D97-AF65-F5344CB8AC3E}">
        <p14:creationId xmlns:p14="http://schemas.microsoft.com/office/powerpoint/2010/main" val="4081527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3" y="301320"/>
            <a:ext cx="7659526" cy="978840"/>
          </a:xfrm>
        </p:spPr>
        <p:txBody>
          <a:bodyPr/>
          <a:lstStyle/>
          <a:p>
            <a:r>
              <a:rPr lang="en-US" dirty="0"/>
              <a:t>2. Front-end Tool Agnostic</a:t>
            </a:r>
          </a:p>
        </p:txBody>
      </p:sp>
      <p:sp>
        <p:nvSpPr>
          <p:cNvPr id="3" name="Content Placeholder 2"/>
          <p:cNvSpPr>
            <a:spLocks noGrp="1"/>
          </p:cNvSpPr>
          <p:nvPr>
            <p:ph idx="1"/>
          </p:nvPr>
        </p:nvSpPr>
        <p:spPr/>
        <p:txBody>
          <a:bodyPr/>
          <a:lstStyle/>
          <a:p>
            <a:pPr marL="108000" indent="0">
              <a:buNone/>
            </a:pPr>
            <a:r>
              <a:rPr lang="en-US" sz="3000" dirty="0"/>
              <a:t>If this data design is to serve a wide range of data consumers, ranging from junior business analysts to grey haired data scientists, </a:t>
            </a:r>
            <a:r>
              <a:rPr lang="en-US" sz="3000" i="1" dirty="0"/>
              <a:t>it must be </a:t>
            </a:r>
            <a:r>
              <a:rPr lang="en-US" sz="3000" i="1" u="sng" dirty="0"/>
              <a:t>totally</a:t>
            </a:r>
            <a:r>
              <a:rPr lang="en-US" sz="3000" i="1" dirty="0"/>
              <a:t> tool agnostic. </a:t>
            </a:r>
            <a:r>
              <a:rPr lang="en-US" sz="3000" dirty="0"/>
              <a:t>Implementation must support:</a:t>
            </a:r>
            <a:endParaRPr lang="en-US" sz="3000" i="1" dirty="0"/>
          </a:p>
          <a:p>
            <a:r>
              <a:rPr lang="en-US" sz="3000" dirty="0"/>
              <a:t>Native SQL access</a:t>
            </a:r>
          </a:p>
          <a:p>
            <a:pPr lvl="1"/>
            <a:r>
              <a:rPr lang="en-US" dirty="0"/>
              <a:t>JDBC preferred; ODBC if needed.</a:t>
            </a:r>
          </a:p>
          <a:p>
            <a:pPr>
              <a:spcAft>
                <a:spcPts val="600"/>
              </a:spcAft>
            </a:pPr>
            <a:r>
              <a:rPr lang="en-US" sz="3000" dirty="0"/>
              <a:t>Optimized drivers for top tools like Tableau, …</a:t>
            </a:r>
          </a:p>
          <a:p>
            <a:pPr>
              <a:spcAft>
                <a:spcPts val="600"/>
              </a:spcAft>
            </a:pPr>
            <a:r>
              <a:rPr lang="en-US" sz="3000" dirty="0"/>
              <a:t>Decent Excel performance.</a:t>
            </a:r>
          </a:p>
          <a:p>
            <a:pPr marL="108000" indent="0">
              <a:spcAft>
                <a:spcPts val="600"/>
              </a:spcAft>
              <a:buNone/>
            </a:pPr>
            <a:r>
              <a:rPr lang="en-US" sz="3000" i="1" dirty="0"/>
              <a:t>Jim’s last product platform was on PostgreSQL, </a:t>
            </a:r>
            <a:br>
              <a:rPr lang="en-US" sz="3000" i="1" dirty="0"/>
            </a:br>
            <a:r>
              <a:rPr lang="en-US" sz="3000" i="1" dirty="0"/>
              <a:t>last subscription platform on AWS Redshift.</a:t>
            </a:r>
          </a:p>
        </p:txBody>
      </p:sp>
      <p:sp>
        <p:nvSpPr>
          <p:cNvPr id="4" name="Date Placeholder 3"/>
          <p:cNvSpPr>
            <a:spLocks noGrp="1"/>
          </p:cNvSpPr>
          <p:nvPr>
            <p:ph type="dt" sz="half" idx="10"/>
          </p:nvPr>
        </p:nvSpPr>
        <p:spPr/>
        <p:txBody>
          <a:bodyPr/>
          <a:lstStyle/>
          <a:p>
            <a:pPr lvl="0"/>
            <a:fld id="{75E45414-358F-40D5-9363-63334CC997A7}"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16</a:t>
            </a:fld>
            <a:endParaRPr lang="en-US" dirty="0"/>
          </a:p>
        </p:txBody>
      </p:sp>
      <p:pic>
        <p:nvPicPr>
          <p:cNvPr id="6" name="Picture 5"/>
          <p:cNvPicPr>
            <a:picLocks noChangeAspect="1"/>
          </p:cNvPicPr>
          <p:nvPr/>
        </p:nvPicPr>
        <p:blipFill>
          <a:blip r:embed="rId2"/>
          <a:stretch>
            <a:fillRect/>
          </a:stretch>
        </p:blipFill>
        <p:spPr>
          <a:xfrm>
            <a:off x="487679" y="315002"/>
            <a:ext cx="1126703" cy="965158"/>
          </a:xfrm>
          <a:prstGeom prst="rect">
            <a:avLst/>
          </a:prstGeom>
        </p:spPr>
      </p:pic>
    </p:spTree>
    <p:extLst>
      <p:ext uri="{BB962C8B-B14F-4D97-AF65-F5344CB8AC3E}">
        <p14:creationId xmlns:p14="http://schemas.microsoft.com/office/powerpoint/2010/main" val="327603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3" y="301320"/>
            <a:ext cx="7659526" cy="978840"/>
          </a:xfrm>
        </p:spPr>
        <p:txBody>
          <a:bodyPr/>
          <a:lstStyle/>
          <a:p>
            <a:r>
              <a:rPr lang="en-US" dirty="0"/>
              <a:t>3. Model Customer Decisions</a:t>
            </a:r>
          </a:p>
        </p:txBody>
      </p:sp>
      <p:sp>
        <p:nvSpPr>
          <p:cNvPr id="3" name="Content Placeholder 2"/>
          <p:cNvSpPr>
            <a:spLocks noGrp="1"/>
          </p:cNvSpPr>
          <p:nvPr>
            <p:ph idx="1"/>
          </p:nvPr>
        </p:nvSpPr>
        <p:spPr/>
        <p:txBody>
          <a:bodyPr/>
          <a:lstStyle/>
          <a:p>
            <a:pPr marL="108000" indent="0">
              <a:buNone/>
            </a:pPr>
            <a:r>
              <a:rPr lang="en-US" dirty="0"/>
              <a:t>Focus on </a:t>
            </a:r>
            <a:r>
              <a:rPr lang="en-US" b="1" dirty="0"/>
              <a:t>CIA</a:t>
            </a:r>
            <a:r>
              <a:rPr lang="en-US" dirty="0"/>
              <a:t>’s</a:t>
            </a:r>
          </a:p>
          <a:p>
            <a:pPr marL="540000" lvl="1" indent="0">
              <a:buNone/>
            </a:pPr>
            <a:r>
              <a:rPr lang="en-US" b="1" dirty="0"/>
              <a:t>Customer Initiated Actions</a:t>
            </a:r>
            <a:r>
              <a:rPr lang="en-US" dirty="0"/>
              <a:t> -  and not site or application generated events which just add noise. </a:t>
            </a:r>
          </a:p>
          <a:p>
            <a:pPr marL="108000" indent="0">
              <a:buNone/>
            </a:pPr>
            <a:r>
              <a:rPr lang="en-US" dirty="0"/>
              <a:t>Think like a customer when designing your model! </a:t>
            </a:r>
          </a:p>
          <a:p>
            <a:pPr marL="108000" indent="0">
              <a:buNone/>
            </a:pPr>
            <a:r>
              <a:rPr lang="en-US" i="1" dirty="0"/>
              <a:t>Don’t get distracted by all your cool technology, tools, and marketing theories!</a:t>
            </a:r>
          </a:p>
          <a:p>
            <a:pPr marL="108000" indent="0">
              <a:spcAft>
                <a:spcPts val="600"/>
              </a:spcAft>
              <a:buNone/>
            </a:pPr>
            <a:endParaRPr lang="en-US" dirty="0"/>
          </a:p>
        </p:txBody>
      </p:sp>
      <p:sp>
        <p:nvSpPr>
          <p:cNvPr id="4" name="Date Placeholder 3"/>
          <p:cNvSpPr>
            <a:spLocks noGrp="1"/>
          </p:cNvSpPr>
          <p:nvPr>
            <p:ph type="dt" sz="half" idx="10"/>
          </p:nvPr>
        </p:nvSpPr>
        <p:spPr/>
        <p:txBody>
          <a:bodyPr/>
          <a:lstStyle/>
          <a:p>
            <a:pPr lvl="0"/>
            <a:fld id="{81CFBFFA-1A99-4492-9F68-40DBCD01F269}"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17</a:t>
            </a:fld>
            <a:endParaRPr lang="en-US" dirty="0"/>
          </a:p>
        </p:txBody>
      </p:sp>
      <p:pic>
        <p:nvPicPr>
          <p:cNvPr id="6" name="Picture 5"/>
          <p:cNvPicPr>
            <a:picLocks noChangeAspect="1"/>
          </p:cNvPicPr>
          <p:nvPr/>
        </p:nvPicPr>
        <p:blipFill>
          <a:blip r:embed="rId2"/>
          <a:stretch>
            <a:fillRect/>
          </a:stretch>
        </p:blipFill>
        <p:spPr>
          <a:xfrm>
            <a:off x="487679" y="315002"/>
            <a:ext cx="1126703" cy="965158"/>
          </a:xfrm>
          <a:prstGeom prst="rect">
            <a:avLst/>
          </a:prstGeom>
        </p:spPr>
      </p:pic>
    </p:spTree>
    <p:extLst>
      <p:ext uri="{BB962C8B-B14F-4D97-AF65-F5344CB8AC3E}">
        <p14:creationId xmlns:p14="http://schemas.microsoft.com/office/powerpoint/2010/main" val="1008180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3" y="301320"/>
            <a:ext cx="7659526" cy="978840"/>
          </a:xfrm>
        </p:spPr>
        <p:txBody>
          <a:bodyPr/>
          <a:lstStyle/>
          <a:p>
            <a:r>
              <a:rPr lang="en-US" dirty="0"/>
              <a:t>4. Three Levels of Abstraction</a:t>
            </a:r>
          </a:p>
        </p:txBody>
      </p:sp>
      <p:sp>
        <p:nvSpPr>
          <p:cNvPr id="3" name="Content Placeholder 2"/>
          <p:cNvSpPr>
            <a:spLocks noGrp="1"/>
          </p:cNvSpPr>
          <p:nvPr>
            <p:ph idx="1"/>
          </p:nvPr>
        </p:nvSpPr>
        <p:spPr/>
        <p:txBody>
          <a:bodyPr/>
          <a:lstStyle/>
          <a:p>
            <a:pPr marL="108000" indent="0">
              <a:buNone/>
            </a:pPr>
            <a:r>
              <a:rPr lang="en-US" dirty="0"/>
              <a:t>Each level represents “all there is to know” about the level – an evolving goal, not initial deliverable!</a:t>
            </a:r>
          </a:p>
          <a:p>
            <a:pPr marL="108000" indent="0">
              <a:buNone/>
            </a:pPr>
            <a:r>
              <a:rPr lang="en-US" dirty="0"/>
              <a:t>The general terms are:</a:t>
            </a:r>
          </a:p>
          <a:p>
            <a:pPr marL="622350" indent="-514350">
              <a:buSzPct val="100000"/>
              <a:buFont typeface="+mj-lt"/>
              <a:buAutoNum type="arabicPeriod"/>
            </a:pPr>
            <a:r>
              <a:rPr lang="en-US" dirty="0"/>
              <a:t>Customers</a:t>
            </a:r>
          </a:p>
          <a:p>
            <a:pPr marL="622350" indent="-514350">
              <a:buSzPct val="100000"/>
              <a:buFont typeface="+mj-lt"/>
              <a:buAutoNum type="arabicPeriod"/>
            </a:pPr>
            <a:r>
              <a:rPr lang="en-US" dirty="0"/>
              <a:t>Orders</a:t>
            </a:r>
          </a:p>
          <a:p>
            <a:pPr marL="622350" indent="-514350">
              <a:buSzPct val="100000"/>
              <a:buFont typeface="+mj-lt"/>
              <a:buAutoNum type="arabicPeriod"/>
            </a:pPr>
            <a:r>
              <a:rPr lang="en-US" dirty="0"/>
              <a:t>Consumption</a:t>
            </a:r>
          </a:p>
          <a:p>
            <a:pPr marL="108000" indent="0">
              <a:spcAft>
                <a:spcPts val="600"/>
              </a:spcAft>
              <a:buNone/>
            </a:pPr>
            <a:r>
              <a:rPr lang="en-US" sz="3000" i="1" dirty="0"/>
              <a:t>Rename appropriately for your  business.</a:t>
            </a:r>
          </a:p>
        </p:txBody>
      </p:sp>
      <p:sp>
        <p:nvSpPr>
          <p:cNvPr id="4" name="Date Placeholder 3"/>
          <p:cNvSpPr>
            <a:spLocks noGrp="1"/>
          </p:cNvSpPr>
          <p:nvPr>
            <p:ph type="dt" sz="half" idx="10"/>
          </p:nvPr>
        </p:nvSpPr>
        <p:spPr/>
        <p:txBody>
          <a:bodyPr/>
          <a:lstStyle/>
          <a:p>
            <a:pPr lvl="0"/>
            <a:fld id="{9118A537-46C2-4BC2-AC99-6740C86B001A}"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18</a:t>
            </a:fld>
            <a:endParaRPr lang="en-US" dirty="0"/>
          </a:p>
        </p:txBody>
      </p:sp>
      <p:pic>
        <p:nvPicPr>
          <p:cNvPr id="6" name="Picture 5"/>
          <p:cNvPicPr>
            <a:picLocks noChangeAspect="1"/>
          </p:cNvPicPr>
          <p:nvPr/>
        </p:nvPicPr>
        <p:blipFill>
          <a:blip r:embed="rId2"/>
          <a:stretch>
            <a:fillRect/>
          </a:stretch>
        </p:blipFill>
        <p:spPr>
          <a:xfrm>
            <a:off x="487679" y="315002"/>
            <a:ext cx="1126703" cy="965158"/>
          </a:xfrm>
          <a:prstGeom prst="rect">
            <a:avLst/>
          </a:prstGeom>
        </p:spPr>
      </p:pic>
    </p:spTree>
    <p:extLst>
      <p:ext uri="{BB962C8B-B14F-4D97-AF65-F5344CB8AC3E}">
        <p14:creationId xmlns:p14="http://schemas.microsoft.com/office/powerpoint/2010/main" val="1203849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63712" y="303213"/>
            <a:ext cx="7813676" cy="976947"/>
          </a:xfrm>
        </p:spPr>
        <p:txBody>
          <a:bodyPr/>
          <a:lstStyle/>
          <a:p>
            <a:pPr>
              <a:buNone/>
            </a:pPr>
            <a:r>
              <a:rPr lang="en-US" sz="3800" dirty="0"/>
              <a:t>Levels of Abstraction – Two Flavors</a:t>
            </a:r>
          </a:p>
        </p:txBody>
      </p:sp>
      <p:sp>
        <p:nvSpPr>
          <p:cNvPr id="7" name="Text Placeholder 6"/>
          <p:cNvSpPr>
            <a:spLocks noGrp="1"/>
          </p:cNvSpPr>
          <p:nvPr>
            <p:ph type="body" idx="1"/>
          </p:nvPr>
        </p:nvSpPr>
        <p:spPr>
          <a:xfrm>
            <a:off x="504825" y="1646237"/>
            <a:ext cx="4452938" cy="522288"/>
          </a:xfrm>
        </p:spPr>
        <p:txBody>
          <a:bodyPr/>
          <a:lstStyle/>
          <a:p>
            <a:pPr algn="ctr"/>
            <a:r>
              <a:rPr lang="en-US" dirty="0"/>
              <a:t>Subscription Business (SB)</a:t>
            </a:r>
          </a:p>
        </p:txBody>
      </p:sp>
      <p:sp>
        <p:nvSpPr>
          <p:cNvPr id="8" name="Content Placeholder 7"/>
          <p:cNvSpPr>
            <a:spLocks noGrp="1"/>
          </p:cNvSpPr>
          <p:nvPr>
            <p:ph sz="half" idx="2"/>
          </p:nvPr>
        </p:nvSpPr>
        <p:spPr>
          <a:xfrm>
            <a:off x="504825" y="2397125"/>
            <a:ext cx="4452938" cy="2601912"/>
          </a:xfrm>
        </p:spPr>
        <p:txBody>
          <a:bodyPr/>
          <a:lstStyle/>
          <a:p>
            <a:pPr marL="565200" indent="-457200">
              <a:buSzPct val="100000"/>
              <a:buFont typeface="+mj-lt"/>
              <a:buAutoNum type="arabicPeriod"/>
            </a:pPr>
            <a:r>
              <a:rPr lang="en-US" dirty="0"/>
              <a:t>Subscriber</a:t>
            </a:r>
          </a:p>
          <a:p>
            <a:pPr marL="565200" indent="-457200">
              <a:buSzPct val="100000"/>
              <a:buFont typeface="+mj-lt"/>
              <a:buAutoNum type="arabicPeriod"/>
            </a:pPr>
            <a:r>
              <a:rPr lang="en-US" dirty="0"/>
              <a:t>Subscription</a:t>
            </a:r>
          </a:p>
          <a:p>
            <a:pPr marL="565200" indent="-457200">
              <a:buSzPct val="100000"/>
              <a:buFont typeface="+mj-lt"/>
              <a:buAutoNum type="arabicPeriod"/>
            </a:pPr>
            <a:r>
              <a:rPr lang="en-US" dirty="0"/>
              <a:t>Usage: watch, visit, apply, read, …</a:t>
            </a:r>
          </a:p>
        </p:txBody>
      </p:sp>
      <p:sp>
        <p:nvSpPr>
          <p:cNvPr id="9" name="Text Placeholder 8"/>
          <p:cNvSpPr>
            <a:spLocks noGrp="1"/>
          </p:cNvSpPr>
          <p:nvPr>
            <p:ph type="body" sz="quarter" idx="3"/>
          </p:nvPr>
        </p:nvSpPr>
        <p:spPr>
          <a:xfrm>
            <a:off x="5121275" y="1646237"/>
            <a:ext cx="4456113" cy="522288"/>
          </a:xfrm>
        </p:spPr>
        <p:txBody>
          <a:bodyPr/>
          <a:lstStyle/>
          <a:p>
            <a:pPr algn="ctr"/>
            <a:r>
              <a:rPr lang="en-US" dirty="0"/>
              <a:t>Product Business (PB)</a:t>
            </a:r>
          </a:p>
        </p:txBody>
      </p:sp>
      <p:sp>
        <p:nvSpPr>
          <p:cNvPr id="10" name="Content Placeholder 9"/>
          <p:cNvSpPr>
            <a:spLocks noGrp="1"/>
          </p:cNvSpPr>
          <p:nvPr>
            <p:ph sz="quarter" idx="4"/>
          </p:nvPr>
        </p:nvSpPr>
        <p:spPr>
          <a:xfrm>
            <a:off x="5121275" y="2397125"/>
            <a:ext cx="4456113" cy="2601912"/>
          </a:xfrm>
        </p:spPr>
        <p:txBody>
          <a:bodyPr/>
          <a:lstStyle/>
          <a:p>
            <a:pPr marL="565200" indent="-457200">
              <a:buSzPct val="100000"/>
              <a:buFont typeface="+mj-lt"/>
              <a:buAutoNum type="arabicPeriod"/>
            </a:pPr>
            <a:r>
              <a:rPr lang="en-US" dirty="0"/>
              <a:t>Customer</a:t>
            </a:r>
          </a:p>
          <a:p>
            <a:pPr marL="565200" indent="-457200">
              <a:buSzPct val="100000"/>
              <a:buFont typeface="+mj-lt"/>
              <a:buAutoNum type="arabicPeriod"/>
            </a:pPr>
            <a:r>
              <a:rPr lang="en-US" dirty="0"/>
              <a:t>Order</a:t>
            </a:r>
          </a:p>
          <a:p>
            <a:pPr marL="565200" indent="-457200">
              <a:buSzPct val="100000"/>
              <a:buFont typeface="+mj-lt"/>
              <a:buAutoNum type="arabicPeriod"/>
            </a:pPr>
            <a:r>
              <a:rPr lang="en-US" dirty="0"/>
              <a:t>Order detail: including all SKU details merchants need to track.</a:t>
            </a:r>
          </a:p>
        </p:txBody>
      </p:sp>
      <p:sp>
        <p:nvSpPr>
          <p:cNvPr id="4" name="Date Placeholder 3"/>
          <p:cNvSpPr>
            <a:spLocks noGrp="1"/>
          </p:cNvSpPr>
          <p:nvPr>
            <p:ph type="dt" sz="half" idx="10"/>
          </p:nvPr>
        </p:nvSpPr>
        <p:spPr/>
        <p:txBody>
          <a:bodyPr/>
          <a:lstStyle/>
          <a:p>
            <a:pPr lvl="0"/>
            <a:fld id="{341D4CFB-496C-4C29-BF20-E38DF6CA3AA7}"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19</a:t>
            </a:fld>
            <a:endParaRPr lang="en-US" dirty="0"/>
          </a:p>
        </p:txBody>
      </p:sp>
      <p:pic>
        <p:nvPicPr>
          <p:cNvPr id="6" name="Picture 5"/>
          <p:cNvPicPr>
            <a:picLocks noChangeAspect="1"/>
          </p:cNvPicPr>
          <p:nvPr/>
        </p:nvPicPr>
        <p:blipFill>
          <a:blip r:embed="rId2"/>
          <a:stretch>
            <a:fillRect/>
          </a:stretch>
        </p:blipFill>
        <p:spPr>
          <a:xfrm>
            <a:off x="487679" y="315002"/>
            <a:ext cx="1126703" cy="965158"/>
          </a:xfrm>
          <a:prstGeom prst="rect">
            <a:avLst/>
          </a:prstGeom>
        </p:spPr>
      </p:pic>
      <p:sp>
        <p:nvSpPr>
          <p:cNvPr id="11" name="TextBox 10"/>
          <p:cNvSpPr txBox="1"/>
          <p:nvPr/>
        </p:nvSpPr>
        <p:spPr>
          <a:xfrm>
            <a:off x="696912" y="4999037"/>
            <a:ext cx="8686800" cy="1815882"/>
          </a:xfrm>
          <a:prstGeom prst="rect">
            <a:avLst/>
          </a:prstGeom>
          <a:noFill/>
        </p:spPr>
        <p:txBody>
          <a:bodyPr wrap="square" rtlCol="0">
            <a:spAutoFit/>
          </a:bodyPr>
          <a:lstStyle/>
          <a:p>
            <a:r>
              <a:rPr lang="en-US" sz="2800" dirty="0"/>
              <a:t>Remember each level is to have “everything there is to know” about the level. So if our business question is about subscribers, we should only need to look at the subscriber table.</a:t>
            </a:r>
          </a:p>
        </p:txBody>
      </p:sp>
    </p:spTree>
    <p:extLst>
      <p:ext uri="{BB962C8B-B14F-4D97-AF65-F5344CB8AC3E}">
        <p14:creationId xmlns:p14="http://schemas.microsoft.com/office/powerpoint/2010/main" val="166732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xEl>
                                              <p:pRg st="2" end="2"/>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9" grpId="0" build="p"/>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buNone/>
            </a:pPr>
            <a:r>
              <a:rPr lang="en-US" dirty="0"/>
              <a:t>What We’ll Cover</a:t>
            </a:r>
          </a:p>
        </p:txBody>
      </p:sp>
      <p:sp>
        <p:nvSpPr>
          <p:cNvPr id="2" name="Date Placeholder 1"/>
          <p:cNvSpPr>
            <a:spLocks noGrp="1"/>
          </p:cNvSpPr>
          <p:nvPr>
            <p:ph type="dt" sz="half" idx="10"/>
          </p:nvPr>
        </p:nvSpPr>
        <p:spPr/>
        <p:txBody>
          <a:bodyPr/>
          <a:lstStyle/>
          <a:p>
            <a:pPr lvl="0"/>
            <a:fld id="{075DB974-A4B9-482B-BAF1-479BB403D87B}" type="datetime1">
              <a:rPr lang="en-US" smtClean="0"/>
              <a:t>10/23/2018</a:t>
            </a:fld>
            <a:endParaRPr lang="en-US" dirty="0"/>
          </a:p>
        </p:txBody>
      </p:sp>
      <p:sp>
        <p:nvSpPr>
          <p:cNvPr id="3" name="Slide Number Placeholder 2"/>
          <p:cNvSpPr>
            <a:spLocks noGrp="1"/>
          </p:cNvSpPr>
          <p:nvPr>
            <p:ph type="sldNum" sz="quarter" idx="11"/>
          </p:nvPr>
        </p:nvSpPr>
        <p:spPr/>
        <p:txBody>
          <a:bodyPr/>
          <a:lstStyle/>
          <a:p>
            <a:pPr lvl="0"/>
            <a:fld id="{376C840C-F982-490F-BFA2-6D7C177818FE}" type="slidenum">
              <a:rPr lang="en-US" smtClean="0"/>
              <a:t>2</a:t>
            </a:fld>
            <a:endParaRPr lang="en-US" dirty="0"/>
          </a:p>
        </p:txBody>
      </p:sp>
      <p:pic>
        <p:nvPicPr>
          <p:cNvPr id="6" name="Picture 5"/>
          <p:cNvPicPr>
            <a:picLocks noChangeAspect="1"/>
          </p:cNvPicPr>
          <p:nvPr/>
        </p:nvPicPr>
        <p:blipFill>
          <a:blip r:embed="rId2"/>
          <a:stretch>
            <a:fillRect/>
          </a:stretch>
        </p:blipFill>
        <p:spPr>
          <a:xfrm>
            <a:off x="163512" y="1396082"/>
            <a:ext cx="2743200" cy="1806742"/>
          </a:xfrm>
          <a:prstGeom prst="rect">
            <a:avLst/>
          </a:prstGeom>
        </p:spPr>
      </p:pic>
      <p:pic>
        <p:nvPicPr>
          <p:cNvPr id="7" name="Picture 6"/>
          <p:cNvPicPr>
            <a:picLocks noChangeAspect="1"/>
          </p:cNvPicPr>
          <p:nvPr/>
        </p:nvPicPr>
        <p:blipFill>
          <a:blip r:embed="rId3"/>
          <a:stretch>
            <a:fillRect/>
          </a:stretch>
        </p:blipFill>
        <p:spPr>
          <a:xfrm>
            <a:off x="3230767" y="1450475"/>
            <a:ext cx="3257841" cy="1697955"/>
          </a:xfrm>
          <a:prstGeom prst="rect">
            <a:avLst/>
          </a:prstGeom>
        </p:spPr>
      </p:pic>
      <p:pic>
        <p:nvPicPr>
          <p:cNvPr id="8" name="Picture 7"/>
          <p:cNvPicPr>
            <a:picLocks noChangeAspect="1"/>
          </p:cNvPicPr>
          <p:nvPr/>
        </p:nvPicPr>
        <p:blipFill>
          <a:blip r:embed="rId4"/>
          <a:stretch>
            <a:fillRect/>
          </a:stretch>
        </p:blipFill>
        <p:spPr>
          <a:xfrm>
            <a:off x="6812664" y="1427831"/>
            <a:ext cx="3177672" cy="1806742"/>
          </a:xfrm>
          <a:prstGeom prst="rect">
            <a:avLst/>
          </a:prstGeom>
        </p:spPr>
      </p:pic>
      <p:pic>
        <p:nvPicPr>
          <p:cNvPr id="9" name="Picture 8"/>
          <p:cNvPicPr>
            <a:picLocks noChangeAspect="1"/>
          </p:cNvPicPr>
          <p:nvPr/>
        </p:nvPicPr>
        <p:blipFill>
          <a:blip r:embed="rId5"/>
          <a:stretch>
            <a:fillRect/>
          </a:stretch>
        </p:blipFill>
        <p:spPr>
          <a:xfrm>
            <a:off x="6812664" y="4252361"/>
            <a:ext cx="3151812" cy="1784411"/>
          </a:xfrm>
          <a:prstGeom prst="rect">
            <a:avLst/>
          </a:prstGeom>
        </p:spPr>
      </p:pic>
      <p:pic>
        <p:nvPicPr>
          <p:cNvPr id="10" name="Picture 9"/>
          <p:cNvPicPr>
            <a:picLocks noChangeAspect="1"/>
          </p:cNvPicPr>
          <p:nvPr/>
        </p:nvPicPr>
        <p:blipFill>
          <a:blip r:embed="rId6"/>
          <a:stretch>
            <a:fillRect/>
          </a:stretch>
        </p:blipFill>
        <p:spPr>
          <a:xfrm>
            <a:off x="3230767" y="3744758"/>
            <a:ext cx="3073018" cy="3048000"/>
          </a:xfrm>
          <a:prstGeom prst="rect">
            <a:avLst/>
          </a:prstGeom>
        </p:spPr>
      </p:pic>
      <p:pic>
        <p:nvPicPr>
          <p:cNvPr id="11" name="Picture 10"/>
          <p:cNvPicPr>
            <a:picLocks noChangeAspect="1"/>
          </p:cNvPicPr>
          <p:nvPr/>
        </p:nvPicPr>
        <p:blipFill>
          <a:blip r:embed="rId7"/>
          <a:stretch>
            <a:fillRect/>
          </a:stretch>
        </p:blipFill>
        <p:spPr>
          <a:xfrm>
            <a:off x="191009" y="3744758"/>
            <a:ext cx="2688206" cy="1021556"/>
          </a:xfrm>
          <a:prstGeom prst="rect">
            <a:avLst/>
          </a:prstGeom>
        </p:spPr>
      </p:pic>
      <p:pic>
        <p:nvPicPr>
          <p:cNvPr id="12" name="Picture 11"/>
          <p:cNvPicPr>
            <a:picLocks noChangeAspect="1"/>
          </p:cNvPicPr>
          <p:nvPr/>
        </p:nvPicPr>
        <p:blipFill>
          <a:blip r:embed="rId8"/>
          <a:stretch>
            <a:fillRect/>
          </a:stretch>
        </p:blipFill>
        <p:spPr>
          <a:xfrm>
            <a:off x="210629" y="3795749"/>
            <a:ext cx="535813" cy="329611"/>
          </a:xfrm>
          <a:prstGeom prst="rect">
            <a:avLst/>
          </a:prstGeom>
        </p:spPr>
      </p:pic>
      <p:pic>
        <p:nvPicPr>
          <p:cNvPr id="14" name="Picture 13"/>
          <p:cNvPicPr>
            <a:picLocks noChangeAspect="1"/>
          </p:cNvPicPr>
          <p:nvPr/>
        </p:nvPicPr>
        <p:blipFill>
          <a:blip r:embed="rId9"/>
          <a:stretch>
            <a:fillRect/>
          </a:stretch>
        </p:blipFill>
        <p:spPr>
          <a:xfrm>
            <a:off x="210629" y="5380037"/>
            <a:ext cx="2673667" cy="810134"/>
          </a:xfrm>
          <a:prstGeom prst="rect">
            <a:avLst/>
          </a:prstGeom>
        </p:spPr>
      </p:pic>
    </p:spTree>
    <p:extLst>
      <p:ext uri="{BB962C8B-B14F-4D97-AF65-F5344CB8AC3E}">
        <p14:creationId xmlns:p14="http://schemas.microsoft.com/office/powerpoint/2010/main" val="4008241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3" y="301320"/>
            <a:ext cx="7659526" cy="978840"/>
          </a:xfrm>
        </p:spPr>
        <p:txBody>
          <a:bodyPr/>
          <a:lstStyle/>
          <a:p>
            <a:r>
              <a:rPr lang="en-US" dirty="0"/>
              <a:t>SB: 1. Subscriber Summary</a:t>
            </a:r>
          </a:p>
        </p:txBody>
      </p:sp>
      <p:sp>
        <p:nvSpPr>
          <p:cNvPr id="3" name="Content Placeholder 2"/>
          <p:cNvSpPr>
            <a:spLocks noGrp="1"/>
          </p:cNvSpPr>
          <p:nvPr>
            <p:ph idx="1"/>
          </p:nvPr>
        </p:nvSpPr>
        <p:spPr/>
        <p:txBody>
          <a:bodyPr/>
          <a:lstStyle/>
          <a:p>
            <a:pPr marL="108000" indent="0">
              <a:buNone/>
            </a:pPr>
            <a:r>
              <a:rPr lang="en-US" sz="3000" dirty="0"/>
              <a:t>“Everything” about a subscriber. </a:t>
            </a:r>
          </a:p>
          <a:p>
            <a:pPr>
              <a:spcAft>
                <a:spcPts val="0"/>
              </a:spcAft>
            </a:pPr>
            <a:r>
              <a:rPr lang="en-US" sz="2000" dirty="0"/>
              <a:t>PK: Subscriber ID</a:t>
            </a:r>
          </a:p>
          <a:p>
            <a:pPr>
              <a:spcAft>
                <a:spcPts val="0"/>
              </a:spcAft>
            </a:pPr>
            <a:r>
              <a:rPr lang="en-US" sz="2000" dirty="0"/>
              <a:t>First Name (only, rest of PII restricted)</a:t>
            </a:r>
          </a:p>
          <a:p>
            <a:pPr>
              <a:spcAft>
                <a:spcPts val="0"/>
              </a:spcAft>
            </a:pPr>
            <a:r>
              <a:rPr lang="en-US" sz="2000" dirty="0"/>
              <a:t>Is Currently Subscribed flag</a:t>
            </a:r>
          </a:p>
          <a:p>
            <a:pPr>
              <a:spcAft>
                <a:spcPts val="0"/>
              </a:spcAft>
            </a:pPr>
            <a:r>
              <a:rPr lang="en-US" sz="2000" dirty="0"/>
              <a:t>Initial &amp; Last Subscription dates &amp; products</a:t>
            </a:r>
          </a:p>
          <a:p>
            <a:pPr>
              <a:spcAft>
                <a:spcPts val="0"/>
              </a:spcAft>
            </a:pPr>
            <a:r>
              <a:rPr lang="en-US" sz="2000" dirty="0"/>
              <a:t>Recency: Last Subscription Chain End Date, Last Usage Stint</a:t>
            </a:r>
          </a:p>
          <a:p>
            <a:pPr>
              <a:spcAft>
                <a:spcPts val="0"/>
              </a:spcAft>
            </a:pPr>
            <a:r>
              <a:rPr lang="en-US" sz="2000" dirty="0"/>
              <a:t>Frequency &amp; Counts: # Chains, # Payments, # Products, # Usage Stints</a:t>
            </a:r>
          </a:p>
          <a:p>
            <a:pPr>
              <a:spcAft>
                <a:spcPts val="0"/>
              </a:spcAft>
            </a:pPr>
            <a:r>
              <a:rPr lang="en-US" sz="2000" dirty="0"/>
              <a:t>Monetary: RTD, RTD 1</a:t>
            </a:r>
            <a:r>
              <a:rPr lang="en-US" sz="2000" baseline="30000" dirty="0"/>
              <a:t>st</a:t>
            </a:r>
            <a:r>
              <a:rPr lang="en-US" sz="2000" dirty="0"/>
              <a:t> Chain, RTD &lt;initial x months&gt;</a:t>
            </a:r>
          </a:p>
          <a:p>
            <a:pPr>
              <a:spcAft>
                <a:spcPts val="0"/>
              </a:spcAft>
            </a:pPr>
            <a:r>
              <a:rPr lang="en-US" sz="2000" dirty="0"/>
              <a:t>Tenure: # Days, # Days Subscribed, % Coverage</a:t>
            </a:r>
          </a:p>
          <a:p>
            <a:pPr>
              <a:spcAft>
                <a:spcPts val="0"/>
              </a:spcAft>
            </a:pPr>
            <a:r>
              <a:rPr lang="en-US" sz="2000" dirty="0"/>
              <a:t>Acquisition Details: Channel, Offer, …</a:t>
            </a:r>
          </a:p>
          <a:p>
            <a:pPr>
              <a:spcAft>
                <a:spcPts val="0"/>
              </a:spcAft>
            </a:pPr>
            <a:r>
              <a:rPr lang="en-US" sz="2000" dirty="0"/>
              <a:t>Consumption Profiles: Initial, Latest, Breadth</a:t>
            </a:r>
          </a:p>
          <a:p>
            <a:pPr>
              <a:spcAft>
                <a:spcPts val="0"/>
              </a:spcAft>
            </a:pPr>
            <a:r>
              <a:rPr lang="en-US" sz="2000" dirty="0"/>
              <a:t>General Engagement: site, email, call center, …</a:t>
            </a:r>
          </a:p>
          <a:p>
            <a:pPr>
              <a:spcAft>
                <a:spcPts val="0"/>
              </a:spcAft>
            </a:pPr>
            <a:r>
              <a:rPr lang="en-US" sz="2000" dirty="0"/>
              <a:t>Demographics: Neighborhood &amp; Individual Append</a:t>
            </a:r>
          </a:p>
          <a:p>
            <a:pPr>
              <a:spcAft>
                <a:spcPts val="0"/>
              </a:spcAft>
            </a:pPr>
            <a:r>
              <a:rPr lang="en-US" sz="2000" dirty="0"/>
              <a:t>Cohort Flags: YYYY, YYQQ, YYMM</a:t>
            </a:r>
          </a:p>
          <a:p>
            <a:pPr>
              <a:spcAft>
                <a:spcPts val="0"/>
              </a:spcAft>
            </a:pPr>
            <a:r>
              <a:rPr lang="en-US" sz="2000" dirty="0"/>
              <a:t>Segments &amp; Scores from data science</a:t>
            </a:r>
          </a:p>
          <a:p>
            <a:pPr>
              <a:spcAft>
                <a:spcPts val="0"/>
              </a:spcAft>
            </a:pPr>
            <a:r>
              <a:rPr lang="en-US" sz="2000" dirty="0"/>
              <a:t>Any alternate Subscriber identifiers (FKs to other systems)</a:t>
            </a:r>
          </a:p>
          <a:p>
            <a:pPr>
              <a:spcAft>
                <a:spcPts val="0"/>
              </a:spcAft>
            </a:pPr>
            <a:r>
              <a:rPr lang="en-US" sz="2000" dirty="0"/>
              <a:t>More ????</a:t>
            </a:r>
          </a:p>
        </p:txBody>
      </p:sp>
      <p:sp>
        <p:nvSpPr>
          <p:cNvPr id="4" name="Date Placeholder 3"/>
          <p:cNvSpPr>
            <a:spLocks noGrp="1"/>
          </p:cNvSpPr>
          <p:nvPr>
            <p:ph type="dt" sz="half" idx="10"/>
          </p:nvPr>
        </p:nvSpPr>
        <p:spPr/>
        <p:txBody>
          <a:bodyPr/>
          <a:lstStyle/>
          <a:p>
            <a:pPr lvl="0"/>
            <a:fld id="{892744BA-656F-4832-BB63-9087C58BB04D}"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20</a:t>
            </a:fld>
            <a:endParaRPr lang="en-US" dirty="0"/>
          </a:p>
        </p:txBody>
      </p:sp>
      <p:grpSp>
        <p:nvGrpSpPr>
          <p:cNvPr id="8" name="Group 7"/>
          <p:cNvGrpSpPr/>
          <p:nvPr/>
        </p:nvGrpSpPr>
        <p:grpSpPr>
          <a:xfrm>
            <a:off x="392112" y="207581"/>
            <a:ext cx="1295400" cy="1072579"/>
            <a:chOff x="392112" y="207581"/>
            <a:chExt cx="1295400" cy="1072579"/>
          </a:xfrm>
        </p:grpSpPr>
        <p:pic>
          <p:nvPicPr>
            <p:cNvPr id="6" name="Picture 5"/>
            <p:cNvPicPr>
              <a:picLocks noChangeAspect="1"/>
            </p:cNvPicPr>
            <p:nvPr/>
          </p:nvPicPr>
          <p:blipFill>
            <a:blip r:embed="rId2"/>
            <a:stretch>
              <a:fillRect/>
            </a:stretch>
          </p:blipFill>
          <p:spPr>
            <a:xfrm>
              <a:off x="487679" y="315002"/>
              <a:ext cx="1126703" cy="965158"/>
            </a:xfrm>
            <a:prstGeom prst="rect">
              <a:avLst/>
            </a:prstGeom>
          </p:spPr>
        </p:pic>
        <p:sp>
          <p:nvSpPr>
            <p:cNvPr id="7" name="Flowchart: Alternate Process 6"/>
            <p:cNvSpPr/>
            <p:nvPr/>
          </p:nvSpPr>
          <p:spPr>
            <a:xfrm>
              <a:off x="392112" y="207581"/>
              <a:ext cx="1295400" cy="381000"/>
            </a:xfrm>
            <a:prstGeom prst="flowChartAlternateProcess">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48194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2" y="301320"/>
            <a:ext cx="7848599" cy="978840"/>
          </a:xfrm>
        </p:spPr>
        <p:txBody>
          <a:bodyPr/>
          <a:lstStyle/>
          <a:p>
            <a:r>
              <a:rPr lang="en-US" sz="3600" dirty="0"/>
              <a:t>SB: 2. Chained Subscription Summary </a:t>
            </a:r>
          </a:p>
        </p:txBody>
      </p:sp>
      <p:sp>
        <p:nvSpPr>
          <p:cNvPr id="3" name="Content Placeholder 2"/>
          <p:cNvSpPr>
            <a:spLocks noGrp="1"/>
          </p:cNvSpPr>
          <p:nvPr>
            <p:ph idx="1"/>
          </p:nvPr>
        </p:nvSpPr>
        <p:spPr/>
        <p:txBody>
          <a:bodyPr/>
          <a:lstStyle/>
          <a:p>
            <a:pPr marL="108000" indent="0">
              <a:buNone/>
            </a:pPr>
            <a:r>
              <a:rPr lang="en-US" sz="3000" dirty="0"/>
              <a:t>“Everything” about a subscription chain. </a:t>
            </a:r>
          </a:p>
          <a:p>
            <a:pPr marL="108000" indent="0">
              <a:buNone/>
            </a:pPr>
            <a:r>
              <a:rPr lang="en-US" sz="2400" i="1" dirty="0"/>
              <a:t>A subscription chain models the CIA to start a subscription and, optionally, stop or change the subscription.</a:t>
            </a:r>
            <a:endParaRPr lang="en-US" sz="2400" dirty="0"/>
          </a:p>
          <a:p>
            <a:pPr>
              <a:spcAft>
                <a:spcPts val="0"/>
              </a:spcAft>
            </a:pPr>
            <a:r>
              <a:rPr lang="en-US" sz="2400" dirty="0"/>
              <a:t>PK: Subscriber ID, Chain Sequence #</a:t>
            </a:r>
          </a:p>
          <a:p>
            <a:pPr>
              <a:spcAft>
                <a:spcPts val="0"/>
              </a:spcAft>
            </a:pPr>
            <a:r>
              <a:rPr lang="en-US" sz="2400" dirty="0"/>
              <a:t>Is Subscription Active flag</a:t>
            </a:r>
          </a:p>
          <a:p>
            <a:pPr>
              <a:spcAft>
                <a:spcPts val="0"/>
              </a:spcAft>
            </a:pPr>
            <a:r>
              <a:rPr lang="en-US" sz="2400" dirty="0"/>
              <a:t>Products: This chain, prior chain, next chain</a:t>
            </a:r>
          </a:p>
          <a:p>
            <a:pPr>
              <a:spcAft>
                <a:spcPts val="0"/>
              </a:spcAft>
            </a:pPr>
            <a:r>
              <a:rPr lang="en-US" sz="2400" dirty="0"/>
              <a:t>Dates: Starting &amp; Ending</a:t>
            </a:r>
          </a:p>
          <a:p>
            <a:pPr>
              <a:spcAft>
                <a:spcPts val="0"/>
              </a:spcAft>
            </a:pPr>
            <a:r>
              <a:rPr lang="en-US" sz="2400" dirty="0"/>
              <a:t>Intervals: Days to prior chain. Days to next chain.</a:t>
            </a:r>
          </a:p>
          <a:p>
            <a:pPr>
              <a:spcAft>
                <a:spcPts val="0"/>
              </a:spcAft>
            </a:pPr>
            <a:r>
              <a:rPr lang="en-US" sz="2400" dirty="0"/>
              <a:t>Payments: # and $s</a:t>
            </a:r>
          </a:p>
          <a:p>
            <a:pPr>
              <a:spcAft>
                <a:spcPts val="0"/>
              </a:spcAft>
            </a:pPr>
            <a:r>
              <a:rPr lang="en-US" sz="2400" dirty="0"/>
              <a:t>Initial Conditions: status, promo, offer, …</a:t>
            </a:r>
          </a:p>
          <a:p>
            <a:pPr>
              <a:spcAft>
                <a:spcPts val="0"/>
              </a:spcAft>
            </a:pPr>
            <a:r>
              <a:rPr lang="en-US" sz="2400" dirty="0"/>
              <a:t>Cancel: Requested On, Is Voluntary, Stated Reason</a:t>
            </a:r>
          </a:p>
          <a:p>
            <a:pPr>
              <a:spcAft>
                <a:spcPts val="0"/>
              </a:spcAft>
            </a:pPr>
            <a:r>
              <a:rPr lang="en-US" sz="2400" dirty="0"/>
              <a:t>Consumption within chain: level, type, breadth, acceleration</a:t>
            </a:r>
          </a:p>
          <a:p>
            <a:pPr>
              <a:spcAft>
                <a:spcPts val="0"/>
              </a:spcAft>
            </a:pPr>
            <a:r>
              <a:rPr lang="en-US" sz="2400" dirty="0"/>
              <a:t>More??</a:t>
            </a:r>
          </a:p>
        </p:txBody>
      </p:sp>
      <p:sp>
        <p:nvSpPr>
          <p:cNvPr id="4" name="Date Placeholder 3"/>
          <p:cNvSpPr>
            <a:spLocks noGrp="1"/>
          </p:cNvSpPr>
          <p:nvPr>
            <p:ph type="dt" sz="half" idx="10"/>
          </p:nvPr>
        </p:nvSpPr>
        <p:spPr/>
        <p:txBody>
          <a:bodyPr/>
          <a:lstStyle/>
          <a:p>
            <a:pPr lvl="0"/>
            <a:fld id="{70B42BE5-7B18-47DD-9E75-AA92F2E0A429}"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21</a:t>
            </a:fld>
            <a:endParaRPr lang="en-US" dirty="0"/>
          </a:p>
        </p:txBody>
      </p:sp>
      <p:grpSp>
        <p:nvGrpSpPr>
          <p:cNvPr id="8" name="Group 7"/>
          <p:cNvGrpSpPr/>
          <p:nvPr/>
        </p:nvGrpSpPr>
        <p:grpSpPr>
          <a:xfrm>
            <a:off x="392112" y="315002"/>
            <a:ext cx="1295400" cy="965158"/>
            <a:chOff x="392112" y="315002"/>
            <a:chExt cx="1295400" cy="965158"/>
          </a:xfrm>
        </p:grpSpPr>
        <p:pic>
          <p:nvPicPr>
            <p:cNvPr id="6" name="Picture 5"/>
            <p:cNvPicPr>
              <a:picLocks noChangeAspect="1"/>
            </p:cNvPicPr>
            <p:nvPr/>
          </p:nvPicPr>
          <p:blipFill>
            <a:blip r:embed="rId2"/>
            <a:stretch>
              <a:fillRect/>
            </a:stretch>
          </p:blipFill>
          <p:spPr>
            <a:xfrm>
              <a:off x="487679" y="315002"/>
              <a:ext cx="1126703" cy="965158"/>
            </a:xfrm>
            <a:prstGeom prst="rect">
              <a:avLst/>
            </a:prstGeom>
          </p:spPr>
        </p:pic>
        <p:sp>
          <p:nvSpPr>
            <p:cNvPr id="7" name="Flowchart: Alternate Process 6"/>
            <p:cNvSpPr/>
            <p:nvPr/>
          </p:nvSpPr>
          <p:spPr>
            <a:xfrm>
              <a:off x="392112" y="597725"/>
              <a:ext cx="1295400" cy="381000"/>
            </a:xfrm>
            <a:prstGeom prst="flowChartAlternateProcess">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026040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3" y="301320"/>
            <a:ext cx="7659526" cy="978840"/>
          </a:xfrm>
        </p:spPr>
        <p:txBody>
          <a:bodyPr/>
          <a:lstStyle/>
          <a:p>
            <a:r>
              <a:rPr lang="en-US" dirty="0"/>
              <a:t>SB: 3. Usage Stint Summary</a:t>
            </a:r>
          </a:p>
        </p:txBody>
      </p:sp>
      <p:sp>
        <p:nvSpPr>
          <p:cNvPr id="3" name="Content Placeholder 2"/>
          <p:cNvSpPr>
            <a:spLocks noGrp="1"/>
          </p:cNvSpPr>
          <p:nvPr>
            <p:ph idx="1"/>
          </p:nvPr>
        </p:nvSpPr>
        <p:spPr/>
        <p:txBody>
          <a:bodyPr/>
          <a:lstStyle/>
          <a:p>
            <a:pPr marL="108000" indent="0">
              <a:buNone/>
            </a:pPr>
            <a:r>
              <a:rPr lang="en-US" sz="3000" dirty="0"/>
              <a:t>“Everything” about a usage stint.</a:t>
            </a:r>
          </a:p>
          <a:p>
            <a:pPr marL="108000" lvl="0" indent="0">
              <a:buNone/>
            </a:pPr>
            <a:r>
              <a:rPr lang="en-US" sz="3000" dirty="0"/>
              <a:t> </a:t>
            </a:r>
            <a:r>
              <a:rPr lang="en-US" sz="2400" i="1" dirty="0"/>
              <a:t>A usage stint models the CIA to start continuous consumption and then to stop. For fitness club: entering &amp; leaving. For on-line training: start watching &amp; stop watching for more than 30 minutes.</a:t>
            </a:r>
            <a:endParaRPr lang="en-US" sz="3000" dirty="0"/>
          </a:p>
          <a:p>
            <a:pPr>
              <a:spcAft>
                <a:spcPts val="0"/>
              </a:spcAft>
            </a:pPr>
            <a:r>
              <a:rPr lang="en-US" sz="2400" dirty="0"/>
              <a:t>PK: Subscriber ID, Stint Sequence #. (AK: Chain Sequence #)</a:t>
            </a:r>
          </a:p>
          <a:p>
            <a:pPr>
              <a:spcAft>
                <a:spcPts val="0"/>
              </a:spcAft>
            </a:pPr>
            <a:r>
              <a:rPr lang="en-US" sz="2400" dirty="0"/>
              <a:t>Timestamps: Start &amp; End</a:t>
            </a:r>
          </a:p>
          <a:p>
            <a:pPr>
              <a:spcAft>
                <a:spcPts val="0"/>
              </a:spcAft>
            </a:pPr>
            <a:r>
              <a:rPr lang="en-US" sz="2400" dirty="0"/>
              <a:t>Usage Profile:</a:t>
            </a:r>
          </a:p>
          <a:p>
            <a:pPr lvl="1">
              <a:spcAft>
                <a:spcPts val="0"/>
              </a:spcAft>
            </a:pPr>
            <a:r>
              <a:rPr lang="en-US" sz="1800" dirty="0"/>
              <a:t>What used – perhaps multiple factors describing content</a:t>
            </a:r>
          </a:p>
          <a:p>
            <a:pPr lvl="1">
              <a:spcAft>
                <a:spcPts val="0"/>
              </a:spcAft>
            </a:pPr>
            <a:r>
              <a:rPr lang="en-US" sz="1800" dirty="0"/>
              <a:t>How many used</a:t>
            </a:r>
          </a:p>
          <a:p>
            <a:pPr lvl="1">
              <a:spcAft>
                <a:spcPts val="0"/>
              </a:spcAft>
            </a:pPr>
            <a:r>
              <a:rPr lang="en-US" sz="1800" dirty="0"/>
              <a:t>Where used – location, platform</a:t>
            </a:r>
          </a:p>
          <a:p>
            <a:pPr lvl="1">
              <a:spcAft>
                <a:spcPts val="0"/>
              </a:spcAft>
            </a:pPr>
            <a:r>
              <a:rPr lang="en-US" sz="1800" dirty="0"/>
              <a:t>More ???</a:t>
            </a:r>
          </a:p>
          <a:p>
            <a:pPr lvl="1">
              <a:spcAft>
                <a:spcPts val="0"/>
              </a:spcAft>
            </a:pPr>
            <a:endParaRPr lang="en-US" sz="1600" dirty="0"/>
          </a:p>
          <a:p>
            <a:pPr>
              <a:spcAft>
                <a:spcPts val="0"/>
              </a:spcAft>
            </a:pPr>
            <a:endParaRPr lang="en-US" sz="2000" dirty="0"/>
          </a:p>
        </p:txBody>
      </p:sp>
      <p:sp>
        <p:nvSpPr>
          <p:cNvPr id="4" name="Date Placeholder 3"/>
          <p:cNvSpPr>
            <a:spLocks noGrp="1"/>
          </p:cNvSpPr>
          <p:nvPr>
            <p:ph type="dt" sz="half" idx="10"/>
          </p:nvPr>
        </p:nvSpPr>
        <p:spPr/>
        <p:txBody>
          <a:bodyPr/>
          <a:lstStyle/>
          <a:p>
            <a:pPr lvl="0"/>
            <a:fld id="{795733C0-4995-4311-9E36-BB87C2C839E4}"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22</a:t>
            </a:fld>
            <a:endParaRPr lang="en-US" dirty="0"/>
          </a:p>
        </p:txBody>
      </p:sp>
      <p:grpSp>
        <p:nvGrpSpPr>
          <p:cNvPr id="8" name="Group 7"/>
          <p:cNvGrpSpPr/>
          <p:nvPr/>
        </p:nvGrpSpPr>
        <p:grpSpPr>
          <a:xfrm>
            <a:off x="392112" y="315002"/>
            <a:ext cx="1295400" cy="1053867"/>
            <a:chOff x="392112" y="315002"/>
            <a:chExt cx="1295400" cy="1053867"/>
          </a:xfrm>
        </p:grpSpPr>
        <p:pic>
          <p:nvPicPr>
            <p:cNvPr id="6" name="Picture 5"/>
            <p:cNvPicPr>
              <a:picLocks noChangeAspect="1"/>
            </p:cNvPicPr>
            <p:nvPr/>
          </p:nvPicPr>
          <p:blipFill>
            <a:blip r:embed="rId2"/>
            <a:stretch>
              <a:fillRect/>
            </a:stretch>
          </p:blipFill>
          <p:spPr>
            <a:xfrm>
              <a:off x="487679" y="315002"/>
              <a:ext cx="1126703" cy="965158"/>
            </a:xfrm>
            <a:prstGeom prst="rect">
              <a:avLst/>
            </a:prstGeom>
          </p:spPr>
        </p:pic>
        <p:sp>
          <p:nvSpPr>
            <p:cNvPr id="7" name="Flowchart: Alternate Process 6"/>
            <p:cNvSpPr/>
            <p:nvPr/>
          </p:nvSpPr>
          <p:spPr>
            <a:xfrm>
              <a:off x="392112" y="987869"/>
              <a:ext cx="1295400" cy="381000"/>
            </a:xfrm>
            <a:prstGeom prst="flowChartAlternateProcess">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98305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3" y="301320"/>
            <a:ext cx="7659526" cy="978840"/>
          </a:xfrm>
        </p:spPr>
        <p:txBody>
          <a:bodyPr/>
          <a:lstStyle/>
          <a:p>
            <a:r>
              <a:rPr lang="en-US" dirty="0"/>
              <a:t>PB: 1. Customer Summary </a:t>
            </a:r>
          </a:p>
        </p:txBody>
      </p:sp>
      <p:sp>
        <p:nvSpPr>
          <p:cNvPr id="3" name="Content Placeholder 2"/>
          <p:cNvSpPr>
            <a:spLocks noGrp="1"/>
          </p:cNvSpPr>
          <p:nvPr>
            <p:ph idx="1"/>
          </p:nvPr>
        </p:nvSpPr>
        <p:spPr/>
        <p:txBody>
          <a:bodyPr/>
          <a:lstStyle/>
          <a:p>
            <a:pPr marL="108000" indent="0">
              <a:buNone/>
            </a:pPr>
            <a:r>
              <a:rPr lang="en-US" sz="3000" dirty="0"/>
              <a:t>“Everything” about an order. </a:t>
            </a:r>
          </a:p>
          <a:p>
            <a:pPr>
              <a:spcAft>
                <a:spcPts val="0"/>
              </a:spcAft>
            </a:pPr>
            <a:r>
              <a:rPr lang="en-US" sz="1800" dirty="0"/>
              <a:t>PK: Customer ID</a:t>
            </a:r>
          </a:p>
          <a:p>
            <a:pPr>
              <a:spcAft>
                <a:spcPts val="0"/>
              </a:spcAft>
            </a:pPr>
            <a:r>
              <a:rPr lang="en-US" sz="1800" dirty="0"/>
              <a:t>First Name (only, rest of PII restricted)</a:t>
            </a:r>
          </a:p>
          <a:p>
            <a:pPr>
              <a:spcAft>
                <a:spcPts val="0"/>
              </a:spcAft>
            </a:pPr>
            <a:r>
              <a:rPr lang="en-US" sz="1800" dirty="0"/>
              <a:t>Status Flags: Is Registered, Has Purchased, Is &lt;special&gt;, …</a:t>
            </a:r>
          </a:p>
          <a:p>
            <a:pPr>
              <a:spcAft>
                <a:spcPts val="0"/>
              </a:spcAft>
            </a:pPr>
            <a:r>
              <a:rPr lang="en-US" sz="1800" dirty="0"/>
              <a:t>Initial &amp; Last Order Dates, Amounts, &amp; Top Product Focus</a:t>
            </a:r>
          </a:p>
          <a:p>
            <a:pPr>
              <a:spcAft>
                <a:spcPts val="0"/>
              </a:spcAft>
            </a:pPr>
            <a:r>
              <a:rPr lang="en-US" sz="1800" dirty="0"/>
              <a:t>Following are perhaps also split out by product group:</a:t>
            </a:r>
          </a:p>
          <a:p>
            <a:pPr lvl="1">
              <a:spcAft>
                <a:spcPts val="0"/>
              </a:spcAft>
            </a:pPr>
            <a:r>
              <a:rPr lang="en-US" sz="1400" dirty="0"/>
              <a:t>Recency: Days since last order</a:t>
            </a:r>
          </a:p>
          <a:p>
            <a:pPr lvl="1">
              <a:spcAft>
                <a:spcPts val="0"/>
              </a:spcAft>
            </a:pPr>
            <a:r>
              <a:rPr lang="en-US" sz="1400" dirty="0"/>
              <a:t>Frequency &amp; Counts: # Orders, # Product Groups, # SKUs</a:t>
            </a:r>
          </a:p>
          <a:p>
            <a:pPr lvl="1">
              <a:spcAft>
                <a:spcPts val="0"/>
              </a:spcAft>
            </a:pPr>
            <a:r>
              <a:rPr lang="en-US" sz="1400" dirty="0"/>
              <a:t>Values: RTD, RTD&lt;initial x months&gt;, Average Order Value</a:t>
            </a:r>
          </a:p>
          <a:p>
            <a:pPr>
              <a:spcAft>
                <a:spcPts val="0"/>
              </a:spcAft>
            </a:pPr>
            <a:r>
              <a:rPr lang="en-US" sz="1800" dirty="0"/>
              <a:t>Interval: Tenure Days (days since first order)</a:t>
            </a:r>
          </a:p>
          <a:p>
            <a:pPr>
              <a:spcAft>
                <a:spcPts val="0"/>
              </a:spcAft>
            </a:pPr>
            <a:r>
              <a:rPr lang="en-US" sz="1800" dirty="0"/>
              <a:t>Order Rates: Orders per [year, quarter, month], frequency variance</a:t>
            </a:r>
          </a:p>
          <a:p>
            <a:pPr>
              <a:spcAft>
                <a:spcPts val="0"/>
              </a:spcAft>
            </a:pPr>
            <a:r>
              <a:rPr lang="en-US" sz="1800" dirty="0"/>
              <a:t>Seasonal &amp; Life-stage purchase RFM’s</a:t>
            </a:r>
          </a:p>
          <a:p>
            <a:pPr>
              <a:spcAft>
                <a:spcPts val="0"/>
              </a:spcAft>
            </a:pPr>
            <a:r>
              <a:rPr lang="en-US" sz="1800" dirty="0"/>
              <a:t>Acquisition Details: Initial Channel, Offer, Initial Product Group, …</a:t>
            </a:r>
          </a:p>
          <a:p>
            <a:pPr>
              <a:spcAft>
                <a:spcPts val="0"/>
              </a:spcAft>
            </a:pPr>
            <a:r>
              <a:rPr lang="en-US" sz="1800" dirty="0"/>
              <a:t>General Engagement: site, email, call center, …</a:t>
            </a:r>
          </a:p>
          <a:p>
            <a:pPr>
              <a:spcAft>
                <a:spcPts val="0"/>
              </a:spcAft>
            </a:pPr>
            <a:r>
              <a:rPr lang="en-US" sz="1800" dirty="0"/>
              <a:t>Demographics: Neighborhood &amp; Individual Append</a:t>
            </a:r>
          </a:p>
          <a:p>
            <a:pPr>
              <a:spcAft>
                <a:spcPts val="0"/>
              </a:spcAft>
            </a:pPr>
            <a:r>
              <a:rPr lang="en-US" sz="1800" dirty="0"/>
              <a:t>Cohort Flags: YYYY, YYQQ, YYMM</a:t>
            </a:r>
          </a:p>
          <a:p>
            <a:pPr>
              <a:spcAft>
                <a:spcPts val="0"/>
              </a:spcAft>
            </a:pPr>
            <a:r>
              <a:rPr lang="en-US" sz="1800" dirty="0"/>
              <a:t>Segments &amp; Scores from data science</a:t>
            </a:r>
          </a:p>
          <a:p>
            <a:pPr>
              <a:spcAft>
                <a:spcPts val="0"/>
              </a:spcAft>
            </a:pPr>
            <a:r>
              <a:rPr lang="en-US" sz="1800" dirty="0"/>
              <a:t>Any alternate Subscriber identifiers (FKs to other systems)</a:t>
            </a:r>
          </a:p>
          <a:p>
            <a:pPr>
              <a:spcAft>
                <a:spcPts val="0"/>
              </a:spcAft>
            </a:pPr>
            <a:r>
              <a:rPr lang="en-US" sz="1800" dirty="0"/>
              <a:t>More ????</a:t>
            </a:r>
          </a:p>
        </p:txBody>
      </p:sp>
      <p:sp>
        <p:nvSpPr>
          <p:cNvPr id="4" name="Date Placeholder 3"/>
          <p:cNvSpPr>
            <a:spLocks noGrp="1"/>
          </p:cNvSpPr>
          <p:nvPr>
            <p:ph type="dt" sz="half" idx="10"/>
          </p:nvPr>
        </p:nvSpPr>
        <p:spPr/>
        <p:txBody>
          <a:bodyPr/>
          <a:lstStyle/>
          <a:p>
            <a:pPr lvl="0"/>
            <a:fld id="{A29FFBBD-6E44-4558-B406-A92D8CBDF7F3}"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23</a:t>
            </a:fld>
            <a:endParaRPr lang="en-US" dirty="0"/>
          </a:p>
        </p:txBody>
      </p:sp>
      <p:grpSp>
        <p:nvGrpSpPr>
          <p:cNvPr id="8" name="Group 7"/>
          <p:cNvGrpSpPr/>
          <p:nvPr/>
        </p:nvGrpSpPr>
        <p:grpSpPr>
          <a:xfrm>
            <a:off x="392112" y="216725"/>
            <a:ext cx="1295400" cy="1063435"/>
            <a:chOff x="392112" y="216725"/>
            <a:chExt cx="1295400" cy="1063435"/>
          </a:xfrm>
        </p:grpSpPr>
        <p:pic>
          <p:nvPicPr>
            <p:cNvPr id="6" name="Picture 5"/>
            <p:cNvPicPr>
              <a:picLocks noChangeAspect="1"/>
            </p:cNvPicPr>
            <p:nvPr/>
          </p:nvPicPr>
          <p:blipFill>
            <a:blip r:embed="rId2"/>
            <a:stretch>
              <a:fillRect/>
            </a:stretch>
          </p:blipFill>
          <p:spPr>
            <a:xfrm>
              <a:off x="487679" y="315002"/>
              <a:ext cx="1126703" cy="965158"/>
            </a:xfrm>
            <a:prstGeom prst="rect">
              <a:avLst/>
            </a:prstGeom>
          </p:spPr>
        </p:pic>
        <p:sp>
          <p:nvSpPr>
            <p:cNvPr id="7" name="Flowchart: Alternate Process 6"/>
            <p:cNvSpPr/>
            <p:nvPr/>
          </p:nvSpPr>
          <p:spPr>
            <a:xfrm>
              <a:off x="392112" y="216725"/>
              <a:ext cx="1295400" cy="381000"/>
            </a:xfrm>
            <a:prstGeom prst="flowChartAlternateProcess">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019496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3" y="301320"/>
            <a:ext cx="7659526" cy="978840"/>
          </a:xfrm>
        </p:spPr>
        <p:txBody>
          <a:bodyPr/>
          <a:lstStyle/>
          <a:p>
            <a:r>
              <a:rPr lang="en-US" dirty="0"/>
              <a:t>PB: 2. Order Summary  </a:t>
            </a:r>
          </a:p>
        </p:txBody>
      </p:sp>
      <p:sp>
        <p:nvSpPr>
          <p:cNvPr id="3" name="Content Placeholder 2"/>
          <p:cNvSpPr>
            <a:spLocks noGrp="1"/>
          </p:cNvSpPr>
          <p:nvPr>
            <p:ph idx="1"/>
          </p:nvPr>
        </p:nvSpPr>
        <p:spPr/>
        <p:txBody>
          <a:bodyPr/>
          <a:lstStyle/>
          <a:p>
            <a:pPr marL="108000" indent="0">
              <a:buNone/>
            </a:pPr>
            <a:r>
              <a:rPr lang="en-US" sz="3000" dirty="0"/>
              <a:t>“Everything” about an order. </a:t>
            </a:r>
          </a:p>
          <a:p>
            <a:pPr>
              <a:spcAft>
                <a:spcPts val="0"/>
              </a:spcAft>
            </a:pPr>
            <a:r>
              <a:rPr lang="en-US" sz="2000" dirty="0"/>
              <a:t>PK: Order ID; FK: Customer ID</a:t>
            </a:r>
          </a:p>
          <a:p>
            <a:pPr>
              <a:spcAft>
                <a:spcPts val="0"/>
              </a:spcAft>
            </a:pPr>
            <a:r>
              <a:rPr lang="en-US" sz="2000" dirty="0"/>
              <a:t>Order Sequence # (for individual customer)</a:t>
            </a:r>
          </a:p>
          <a:p>
            <a:pPr>
              <a:spcAft>
                <a:spcPts val="0"/>
              </a:spcAft>
            </a:pPr>
            <a:r>
              <a:rPr lang="en-US" sz="2000" dirty="0"/>
              <a:t>Order Date / Time</a:t>
            </a:r>
          </a:p>
          <a:p>
            <a:pPr>
              <a:spcAft>
                <a:spcPts val="0"/>
              </a:spcAft>
            </a:pPr>
            <a:r>
              <a:rPr lang="en-US" sz="2000" dirty="0"/>
              <a:t>Is Most Recent Order flag</a:t>
            </a:r>
          </a:p>
          <a:p>
            <a:pPr>
              <a:spcAft>
                <a:spcPts val="0"/>
              </a:spcAft>
            </a:pPr>
            <a:r>
              <a:rPr lang="en-US" sz="2000" dirty="0"/>
              <a:t># Line Items</a:t>
            </a:r>
          </a:p>
          <a:p>
            <a:pPr>
              <a:spcAft>
                <a:spcPts val="0"/>
              </a:spcAft>
            </a:pPr>
            <a:r>
              <a:rPr lang="en-US" sz="2000" dirty="0"/>
              <a:t>Intervals: Days to Prior Order, Next Order</a:t>
            </a:r>
          </a:p>
          <a:p>
            <a:pPr>
              <a:spcAft>
                <a:spcPts val="0"/>
              </a:spcAft>
            </a:pPr>
            <a:r>
              <a:rPr lang="en-US" sz="2000" dirty="0"/>
              <a:t>Payments: Total. Perhaps break down: merchandise, shipping, tax, …</a:t>
            </a:r>
          </a:p>
          <a:p>
            <a:pPr>
              <a:spcAft>
                <a:spcPts val="0"/>
              </a:spcAft>
            </a:pPr>
            <a:r>
              <a:rPr lang="en-US" sz="2000" dirty="0"/>
              <a:t>Discounts &amp; Offer codes</a:t>
            </a:r>
          </a:p>
          <a:p>
            <a:pPr>
              <a:spcAft>
                <a:spcPts val="0"/>
              </a:spcAft>
            </a:pPr>
            <a:r>
              <a:rPr lang="en-US" sz="2000" dirty="0"/>
              <a:t>Returns &amp; Refunds</a:t>
            </a:r>
          </a:p>
          <a:p>
            <a:pPr>
              <a:spcAft>
                <a:spcPts val="0"/>
              </a:spcAft>
            </a:pPr>
            <a:r>
              <a:rPr lang="en-US" sz="2000" dirty="0"/>
              <a:t>Source: Channel, Referral, …</a:t>
            </a:r>
          </a:p>
          <a:p>
            <a:pPr>
              <a:spcAft>
                <a:spcPts val="0"/>
              </a:spcAft>
            </a:pPr>
            <a:r>
              <a:rPr lang="en-US" sz="2000" dirty="0"/>
              <a:t>Top Product Group. % Dominance of Top Group.</a:t>
            </a:r>
          </a:p>
          <a:p>
            <a:pPr>
              <a:spcAft>
                <a:spcPts val="0"/>
              </a:spcAft>
            </a:pPr>
            <a:r>
              <a:rPr lang="en-US" sz="2000" dirty="0"/>
              <a:t>Geo location: Billing &amp; Shipping</a:t>
            </a:r>
          </a:p>
          <a:p>
            <a:pPr>
              <a:spcAft>
                <a:spcPts val="0"/>
              </a:spcAft>
            </a:pPr>
            <a:r>
              <a:rPr lang="en-US" sz="2000" dirty="0"/>
              <a:t>Follow-up </a:t>
            </a:r>
            <a:r>
              <a:rPr lang="en-US" sz="2000" dirty="0" err="1"/>
              <a:t>Satifaction</a:t>
            </a:r>
            <a:endParaRPr lang="en-US" sz="2000" dirty="0"/>
          </a:p>
          <a:p>
            <a:pPr>
              <a:spcAft>
                <a:spcPts val="0"/>
              </a:spcAft>
            </a:pPr>
            <a:r>
              <a:rPr lang="en-US" sz="2000" dirty="0"/>
              <a:t>More???</a:t>
            </a:r>
          </a:p>
        </p:txBody>
      </p:sp>
      <p:sp>
        <p:nvSpPr>
          <p:cNvPr id="4" name="Date Placeholder 3"/>
          <p:cNvSpPr>
            <a:spLocks noGrp="1"/>
          </p:cNvSpPr>
          <p:nvPr>
            <p:ph type="dt" sz="half" idx="10"/>
          </p:nvPr>
        </p:nvSpPr>
        <p:spPr/>
        <p:txBody>
          <a:bodyPr/>
          <a:lstStyle/>
          <a:p>
            <a:pPr lvl="0"/>
            <a:fld id="{A632B2D9-09F0-460F-9DE5-D8732314FBAD}"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24</a:t>
            </a:fld>
            <a:endParaRPr lang="en-US" dirty="0"/>
          </a:p>
        </p:txBody>
      </p:sp>
      <p:grpSp>
        <p:nvGrpSpPr>
          <p:cNvPr id="8" name="Group 7"/>
          <p:cNvGrpSpPr/>
          <p:nvPr/>
        </p:nvGrpSpPr>
        <p:grpSpPr>
          <a:xfrm>
            <a:off x="392112" y="315002"/>
            <a:ext cx="1295400" cy="965158"/>
            <a:chOff x="392112" y="315002"/>
            <a:chExt cx="1295400" cy="965158"/>
          </a:xfrm>
        </p:grpSpPr>
        <p:pic>
          <p:nvPicPr>
            <p:cNvPr id="6" name="Picture 5"/>
            <p:cNvPicPr>
              <a:picLocks noChangeAspect="1"/>
            </p:cNvPicPr>
            <p:nvPr/>
          </p:nvPicPr>
          <p:blipFill>
            <a:blip r:embed="rId2"/>
            <a:stretch>
              <a:fillRect/>
            </a:stretch>
          </p:blipFill>
          <p:spPr>
            <a:xfrm>
              <a:off x="487679" y="315002"/>
              <a:ext cx="1126703" cy="965158"/>
            </a:xfrm>
            <a:prstGeom prst="rect">
              <a:avLst/>
            </a:prstGeom>
          </p:spPr>
        </p:pic>
        <p:sp>
          <p:nvSpPr>
            <p:cNvPr id="7" name="Flowchart: Alternate Process 6"/>
            <p:cNvSpPr/>
            <p:nvPr/>
          </p:nvSpPr>
          <p:spPr>
            <a:xfrm>
              <a:off x="392112" y="597725"/>
              <a:ext cx="1295400" cy="381000"/>
            </a:xfrm>
            <a:prstGeom prst="flowChartAlternateProcess">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883069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6113" y="301320"/>
            <a:ext cx="7659526" cy="978840"/>
          </a:xfrm>
        </p:spPr>
        <p:txBody>
          <a:bodyPr/>
          <a:lstStyle/>
          <a:p>
            <a:r>
              <a:rPr lang="en-US" dirty="0"/>
              <a:t>PB: 3. Order Line Detail</a:t>
            </a:r>
          </a:p>
        </p:txBody>
      </p:sp>
      <p:sp>
        <p:nvSpPr>
          <p:cNvPr id="3" name="Content Placeholder 2"/>
          <p:cNvSpPr>
            <a:spLocks noGrp="1"/>
          </p:cNvSpPr>
          <p:nvPr>
            <p:ph idx="1"/>
          </p:nvPr>
        </p:nvSpPr>
        <p:spPr/>
        <p:txBody>
          <a:bodyPr/>
          <a:lstStyle/>
          <a:p>
            <a:pPr marL="108000" indent="0">
              <a:buNone/>
            </a:pPr>
            <a:r>
              <a:rPr lang="en-US" sz="3000" dirty="0"/>
              <a:t>“Everything” about an order line. </a:t>
            </a:r>
          </a:p>
          <a:p>
            <a:pPr>
              <a:spcAft>
                <a:spcPts val="0"/>
              </a:spcAft>
            </a:pPr>
            <a:r>
              <a:rPr lang="en-US" sz="2400" dirty="0"/>
              <a:t>PK: Order ID, Line #. FK: Customer ID</a:t>
            </a:r>
          </a:p>
          <a:p>
            <a:pPr>
              <a:spcAft>
                <a:spcPts val="0"/>
              </a:spcAft>
            </a:pPr>
            <a:r>
              <a:rPr lang="en-US" sz="2400" dirty="0"/>
              <a:t>SKU, Description</a:t>
            </a:r>
          </a:p>
          <a:p>
            <a:pPr>
              <a:spcAft>
                <a:spcPts val="0"/>
              </a:spcAft>
            </a:pPr>
            <a:r>
              <a:rPr lang="en-US" sz="2400" dirty="0"/>
              <a:t>Quantity</a:t>
            </a:r>
          </a:p>
          <a:p>
            <a:pPr>
              <a:spcAft>
                <a:spcPts val="0"/>
              </a:spcAft>
            </a:pPr>
            <a:r>
              <a:rPr lang="en-US" sz="2400" dirty="0"/>
              <a:t>SKU specific offer, discount</a:t>
            </a:r>
          </a:p>
          <a:p>
            <a:pPr>
              <a:spcAft>
                <a:spcPts val="0"/>
              </a:spcAft>
            </a:pPr>
            <a:r>
              <a:rPr lang="en-US" sz="2400" dirty="0"/>
              <a:t>Product kind, group, class, … (function of product taxonomy)</a:t>
            </a:r>
          </a:p>
          <a:p>
            <a:pPr>
              <a:spcAft>
                <a:spcPts val="0"/>
              </a:spcAft>
            </a:pPr>
            <a:r>
              <a:rPr lang="en-US" sz="2400" dirty="0"/>
              <a:t>Price(s): </a:t>
            </a:r>
          </a:p>
          <a:p>
            <a:pPr lvl="1">
              <a:spcAft>
                <a:spcPts val="0"/>
              </a:spcAft>
            </a:pPr>
            <a:r>
              <a:rPr lang="en-US" sz="1800" dirty="0"/>
              <a:t>Standard</a:t>
            </a:r>
          </a:p>
          <a:p>
            <a:pPr lvl="1">
              <a:spcAft>
                <a:spcPts val="0"/>
              </a:spcAft>
            </a:pPr>
            <a:r>
              <a:rPr lang="en-US" sz="1800" dirty="0"/>
              <a:t>Actual</a:t>
            </a:r>
          </a:p>
          <a:p>
            <a:pPr lvl="1">
              <a:spcAft>
                <a:spcPts val="0"/>
              </a:spcAft>
            </a:pPr>
            <a:r>
              <a:rPr lang="en-US" sz="1800" dirty="0"/>
              <a:t>Breakdown by components &amp; options</a:t>
            </a:r>
          </a:p>
          <a:p>
            <a:pPr>
              <a:spcAft>
                <a:spcPts val="0"/>
              </a:spcAft>
            </a:pPr>
            <a:r>
              <a:rPr lang="en-US" sz="2400" dirty="0"/>
              <a:t>Primary Attributes: Size, Color, ….</a:t>
            </a:r>
          </a:p>
          <a:p>
            <a:pPr>
              <a:spcAft>
                <a:spcPts val="0"/>
              </a:spcAft>
            </a:pPr>
            <a:r>
              <a:rPr lang="en-US" sz="2400" dirty="0"/>
              <a:t>Attributes of Options: (Function of option)</a:t>
            </a:r>
          </a:p>
          <a:p>
            <a:pPr>
              <a:spcAft>
                <a:spcPts val="0"/>
              </a:spcAft>
            </a:pPr>
            <a:endParaRPr lang="en-US" sz="1050" dirty="0"/>
          </a:p>
          <a:p>
            <a:pPr marL="108000" indent="0">
              <a:spcAft>
                <a:spcPts val="0"/>
              </a:spcAft>
              <a:buNone/>
            </a:pPr>
            <a:r>
              <a:rPr lang="en-US" sz="2400" i="1" dirty="0"/>
              <a:t>This can be very complex for SKU’s with many options. Merchants will want to slice &amp; dice along option categories.</a:t>
            </a:r>
          </a:p>
        </p:txBody>
      </p:sp>
      <p:sp>
        <p:nvSpPr>
          <p:cNvPr id="4" name="Date Placeholder 3"/>
          <p:cNvSpPr>
            <a:spLocks noGrp="1"/>
          </p:cNvSpPr>
          <p:nvPr>
            <p:ph type="dt" sz="half" idx="10"/>
          </p:nvPr>
        </p:nvSpPr>
        <p:spPr/>
        <p:txBody>
          <a:bodyPr/>
          <a:lstStyle/>
          <a:p>
            <a:pPr lvl="0"/>
            <a:fld id="{F527B8E2-40CB-4E04-8765-B28B33CD2BD4}"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25</a:t>
            </a:fld>
            <a:endParaRPr lang="en-US" dirty="0"/>
          </a:p>
        </p:txBody>
      </p:sp>
      <p:grpSp>
        <p:nvGrpSpPr>
          <p:cNvPr id="8" name="Group 7"/>
          <p:cNvGrpSpPr/>
          <p:nvPr/>
        </p:nvGrpSpPr>
        <p:grpSpPr>
          <a:xfrm>
            <a:off x="392112" y="315002"/>
            <a:ext cx="1295400" cy="1044723"/>
            <a:chOff x="392112" y="315002"/>
            <a:chExt cx="1295400" cy="1044723"/>
          </a:xfrm>
        </p:grpSpPr>
        <p:pic>
          <p:nvPicPr>
            <p:cNvPr id="6" name="Picture 5"/>
            <p:cNvPicPr>
              <a:picLocks noChangeAspect="1"/>
            </p:cNvPicPr>
            <p:nvPr/>
          </p:nvPicPr>
          <p:blipFill>
            <a:blip r:embed="rId2"/>
            <a:stretch>
              <a:fillRect/>
            </a:stretch>
          </p:blipFill>
          <p:spPr>
            <a:xfrm>
              <a:off x="487679" y="315002"/>
              <a:ext cx="1126703" cy="965158"/>
            </a:xfrm>
            <a:prstGeom prst="rect">
              <a:avLst/>
            </a:prstGeom>
          </p:spPr>
        </p:pic>
        <p:sp>
          <p:nvSpPr>
            <p:cNvPr id="7" name="Flowchart: Alternate Process 6"/>
            <p:cNvSpPr/>
            <p:nvPr/>
          </p:nvSpPr>
          <p:spPr>
            <a:xfrm>
              <a:off x="392112" y="978725"/>
              <a:ext cx="1295400" cy="381000"/>
            </a:xfrm>
            <a:prstGeom prst="flowChartAlternateProcess">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58287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614381" y="301320"/>
            <a:ext cx="7961257" cy="978840"/>
          </a:xfrm>
        </p:spPr>
        <p:txBody>
          <a:bodyPr/>
          <a:lstStyle/>
          <a:p>
            <a:r>
              <a:rPr lang="en-US" dirty="0"/>
              <a:t>The Structure in Action</a:t>
            </a:r>
          </a:p>
        </p:txBody>
      </p:sp>
      <p:sp>
        <p:nvSpPr>
          <p:cNvPr id="9" name="Content Placeholder 8"/>
          <p:cNvSpPr>
            <a:spLocks noGrp="1"/>
          </p:cNvSpPr>
          <p:nvPr>
            <p:ph idx="1"/>
          </p:nvPr>
        </p:nvSpPr>
        <p:spPr/>
        <p:txBody>
          <a:bodyPr/>
          <a:lstStyle/>
          <a:p>
            <a:pPr marL="108000" indent="0">
              <a:buNone/>
            </a:pPr>
            <a:r>
              <a:rPr lang="en-US" dirty="0"/>
              <a:t>This customer insights focused data structure has two major benefits:</a:t>
            </a:r>
          </a:p>
          <a:p>
            <a:pPr marL="622350" indent="-514350">
              <a:buSzPct val="100000"/>
              <a:buFont typeface="+mj-lt"/>
              <a:buAutoNum type="arabicPeriod"/>
            </a:pPr>
            <a:r>
              <a:rPr lang="en-US" dirty="0"/>
              <a:t>Business analysts can easily get consistent data driven answers to most of their customer related questions – </a:t>
            </a:r>
            <a:r>
              <a:rPr lang="en-US" i="1" dirty="0"/>
              <a:t>by themselves!</a:t>
            </a:r>
            <a:endParaRPr lang="en-US" dirty="0"/>
          </a:p>
          <a:p>
            <a:pPr marL="622350" indent="-514350">
              <a:buSzPct val="100000"/>
              <a:buFont typeface="+mj-lt"/>
              <a:buAutoNum type="arabicPeriod"/>
            </a:pPr>
            <a:r>
              <a:rPr lang="en-US" dirty="0"/>
              <a:t>Data scientists have a clean, rich data set for modeling that will sync up with business results.</a:t>
            </a:r>
          </a:p>
          <a:p>
            <a:pPr marL="108000" indent="0">
              <a:buSzPct val="100000"/>
              <a:buNone/>
            </a:pPr>
            <a:r>
              <a:rPr lang="en-US" sz="2800" i="1" dirty="0"/>
              <a:t>Following business examples will use SQL. The same logic applies to using a visual tool like Tableau.</a:t>
            </a:r>
          </a:p>
        </p:txBody>
      </p:sp>
      <p:sp>
        <p:nvSpPr>
          <p:cNvPr id="4" name="Date Placeholder 3"/>
          <p:cNvSpPr>
            <a:spLocks noGrp="1"/>
          </p:cNvSpPr>
          <p:nvPr>
            <p:ph type="dt" sz="half" idx="10"/>
          </p:nvPr>
        </p:nvSpPr>
        <p:spPr/>
        <p:txBody>
          <a:bodyPr/>
          <a:lstStyle/>
          <a:p>
            <a:pPr lvl="0"/>
            <a:fld id="{A9B77FFB-FD33-40DF-96E2-E92F762AFACE}"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26</a:t>
            </a:fld>
            <a:endParaRPr lang="en-US" dirty="0"/>
          </a:p>
        </p:txBody>
      </p:sp>
      <p:pic>
        <p:nvPicPr>
          <p:cNvPr id="6" name="Picture 5"/>
          <p:cNvPicPr>
            <a:picLocks noChangeAspect="1"/>
          </p:cNvPicPr>
          <p:nvPr/>
        </p:nvPicPr>
        <p:blipFill>
          <a:blip r:embed="rId2"/>
          <a:stretch>
            <a:fillRect/>
          </a:stretch>
        </p:blipFill>
        <p:spPr>
          <a:xfrm>
            <a:off x="487679" y="315002"/>
            <a:ext cx="1126703" cy="965158"/>
          </a:xfrm>
          <a:prstGeom prst="rect">
            <a:avLst/>
          </a:prstGeom>
        </p:spPr>
      </p:pic>
    </p:spTree>
    <p:extLst>
      <p:ext uri="{BB962C8B-B14F-4D97-AF65-F5344CB8AC3E}">
        <p14:creationId xmlns:p14="http://schemas.microsoft.com/office/powerpoint/2010/main" val="1598540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4711" y="301320"/>
            <a:ext cx="7772401" cy="1118193"/>
          </a:xfrm>
        </p:spPr>
        <p:txBody>
          <a:bodyPr/>
          <a:lstStyle/>
          <a:p>
            <a:pPr algn="l"/>
            <a:r>
              <a:rPr lang="en-US" sz="3200" dirty="0"/>
              <a:t>Ex 1: How many subscribers do we have?</a:t>
            </a:r>
          </a:p>
        </p:txBody>
      </p:sp>
      <p:sp>
        <p:nvSpPr>
          <p:cNvPr id="3" name="Content Placeholder 2"/>
          <p:cNvSpPr>
            <a:spLocks noGrp="1"/>
          </p:cNvSpPr>
          <p:nvPr>
            <p:ph idx="1"/>
          </p:nvPr>
        </p:nvSpPr>
        <p:spPr>
          <a:xfrm>
            <a:off x="503998" y="1437577"/>
            <a:ext cx="9071640" cy="1269599"/>
          </a:xfrm>
        </p:spPr>
        <p:txBody>
          <a:bodyPr/>
          <a:lstStyle/>
          <a:p>
            <a:pPr marL="108000" indent="0" algn="l">
              <a:buNone/>
            </a:pPr>
            <a:r>
              <a:rPr lang="en-US" sz="2400" dirty="0"/>
              <a:t>Question is about subscribers. So we use the 1</a:t>
            </a:r>
            <a:r>
              <a:rPr lang="en-US" sz="2400" baseline="30000" dirty="0"/>
              <a:t>st</a:t>
            </a:r>
            <a:r>
              <a:rPr lang="en-US" sz="2400" dirty="0"/>
              <a:t> level of abstraction – Subscriber Summary table. SQL is trivial! Just count the number of subscribers who have Is Subscribed = TRUE. </a:t>
            </a:r>
          </a:p>
          <a:p>
            <a:pPr marL="108000" indent="0" algn="l">
              <a:buNone/>
            </a:pPr>
            <a:endParaRPr lang="en-US" sz="2400" dirty="0"/>
          </a:p>
        </p:txBody>
      </p:sp>
      <p:sp>
        <p:nvSpPr>
          <p:cNvPr id="4" name="Date Placeholder 3"/>
          <p:cNvSpPr>
            <a:spLocks noGrp="1"/>
          </p:cNvSpPr>
          <p:nvPr>
            <p:ph type="dt" sz="half" idx="10"/>
          </p:nvPr>
        </p:nvSpPr>
        <p:spPr/>
        <p:txBody>
          <a:bodyPr/>
          <a:lstStyle/>
          <a:p>
            <a:pPr lvl="0"/>
            <a:fld id="{133481E4-51B9-4BA3-A327-BA366395855E}"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27</a:t>
            </a:fld>
            <a:endParaRPr lang="en-US" dirty="0"/>
          </a:p>
        </p:txBody>
      </p:sp>
      <p:sp>
        <p:nvSpPr>
          <p:cNvPr id="7" name="TextBox 6"/>
          <p:cNvSpPr txBox="1"/>
          <p:nvPr/>
        </p:nvSpPr>
        <p:spPr>
          <a:xfrm>
            <a:off x="315913" y="375242"/>
            <a:ext cx="1600200" cy="830997"/>
          </a:xfrm>
          <a:prstGeom prst="rect">
            <a:avLst/>
          </a:prstGeom>
          <a:noFill/>
          <a:ln w="50800">
            <a:solidFill>
              <a:schemeClr val="accent1">
                <a:lumMod val="75000"/>
              </a:schemeClr>
            </a:solidFill>
          </a:ln>
        </p:spPr>
        <p:txBody>
          <a:bodyPr wrap="square" rtlCol="0">
            <a:spAutoFit/>
          </a:bodyPr>
          <a:lstStyle/>
          <a:p>
            <a:pPr algn="ctr"/>
            <a:r>
              <a:rPr lang="en-US" sz="4800" dirty="0">
                <a:latin typeface="Arial Black" panose="020B0A04020102020204" pitchFamily="34" charset="0"/>
              </a:rPr>
              <a:t>SQL</a:t>
            </a:r>
          </a:p>
        </p:txBody>
      </p:sp>
      <p:pic>
        <p:nvPicPr>
          <p:cNvPr id="8" name="Picture 7"/>
          <p:cNvPicPr>
            <a:picLocks noChangeAspect="1"/>
          </p:cNvPicPr>
          <p:nvPr/>
        </p:nvPicPr>
        <p:blipFill>
          <a:blip r:embed="rId2"/>
          <a:stretch>
            <a:fillRect/>
          </a:stretch>
        </p:blipFill>
        <p:spPr>
          <a:xfrm>
            <a:off x="509015" y="2941637"/>
            <a:ext cx="8924859" cy="1607936"/>
          </a:xfrm>
          <a:prstGeom prst="rect">
            <a:avLst/>
          </a:prstGeom>
        </p:spPr>
      </p:pic>
      <p:sp>
        <p:nvSpPr>
          <p:cNvPr id="9" name="Content Placeholder 2"/>
          <p:cNvSpPr txBox="1">
            <a:spLocks/>
          </p:cNvSpPr>
          <p:nvPr/>
        </p:nvSpPr>
        <p:spPr>
          <a:xfrm>
            <a:off x="503998" y="4922837"/>
            <a:ext cx="9071640" cy="844060"/>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rtl="0" eaLnBrk="1" hangingPunct="1">
              <a:spcBef>
                <a:spcPts val="0"/>
              </a:spcBef>
              <a:spcAft>
                <a:spcPts val="1417"/>
              </a:spcAft>
              <a:buSzPct val="45000"/>
              <a:buFont typeface="StarSymbol"/>
              <a:buChar char="●"/>
              <a:tabLst/>
              <a:defRPr lang="en-US" sz="32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8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24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9pPr>
          </a:lstStyle>
          <a:p>
            <a:pPr marL="108000" indent="0" algn="l">
              <a:buFont typeface="StarSymbol"/>
              <a:buNone/>
            </a:pPr>
            <a:r>
              <a:rPr lang="en-US" sz="2400" dirty="0">
                <a:solidFill>
                  <a:sysClr val="windowText" lastClr="000000"/>
                </a:solidFill>
              </a:rPr>
              <a:t>This works because the complex business rules defining if someone is subscribed are built into the Is Subscribed flag.</a:t>
            </a:r>
          </a:p>
          <a:p>
            <a:pPr marL="108000" indent="0" algn="l">
              <a:buFont typeface="StarSymbol"/>
              <a:buNone/>
            </a:pPr>
            <a:br>
              <a:rPr lang="en-US" sz="1100" dirty="0">
                <a:solidFill>
                  <a:sysClr val="windowText" lastClr="000000"/>
                </a:solidFill>
              </a:rPr>
            </a:br>
            <a:r>
              <a:rPr lang="en-US" sz="2400" i="1" dirty="0">
                <a:solidFill>
                  <a:sysClr val="windowText" lastClr="000000"/>
                </a:solidFill>
              </a:rPr>
              <a:t>The process of building the Subscriber Summary table is non-trivial to ensure it is “analyst friendly!”</a:t>
            </a:r>
          </a:p>
        </p:txBody>
      </p:sp>
    </p:spTree>
    <p:extLst>
      <p:ext uri="{BB962C8B-B14F-4D97-AF65-F5344CB8AC3E}">
        <p14:creationId xmlns:p14="http://schemas.microsoft.com/office/powerpoint/2010/main" val="2583118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4711" y="301320"/>
            <a:ext cx="7430927" cy="1040117"/>
          </a:xfrm>
        </p:spPr>
        <p:txBody>
          <a:bodyPr/>
          <a:lstStyle/>
          <a:p>
            <a:pPr algn="l"/>
            <a:r>
              <a:rPr lang="en-US" sz="2600" dirty="0"/>
              <a:t>Ex 2: By monthly cohort, how many, and what % of, paying subscribers are currently subscribed?</a:t>
            </a:r>
          </a:p>
        </p:txBody>
      </p:sp>
      <p:sp>
        <p:nvSpPr>
          <p:cNvPr id="3" name="Content Placeholder 2"/>
          <p:cNvSpPr>
            <a:spLocks noGrp="1"/>
          </p:cNvSpPr>
          <p:nvPr>
            <p:ph idx="1"/>
          </p:nvPr>
        </p:nvSpPr>
        <p:spPr>
          <a:xfrm>
            <a:off x="392113" y="1646237"/>
            <a:ext cx="9372599" cy="380845"/>
          </a:xfrm>
        </p:spPr>
        <p:txBody>
          <a:bodyPr/>
          <a:lstStyle/>
          <a:p>
            <a:pPr marL="108000" indent="0" algn="l">
              <a:buNone/>
            </a:pPr>
            <a:r>
              <a:rPr lang="en-US" sz="2100" dirty="0"/>
              <a:t>Question is also about subscribers. Use the Subscriber Summary table again.</a:t>
            </a:r>
          </a:p>
          <a:p>
            <a:pPr marL="108000" indent="0" algn="l">
              <a:buNone/>
            </a:pPr>
            <a:endParaRPr lang="en-US" sz="2100" dirty="0"/>
          </a:p>
        </p:txBody>
      </p:sp>
      <p:sp>
        <p:nvSpPr>
          <p:cNvPr id="4" name="Date Placeholder 3"/>
          <p:cNvSpPr>
            <a:spLocks noGrp="1"/>
          </p:cNvSpPr>
          <p:nvPr>
            <p:ph type="dt" sz="half" idx="10"/>
          </p:nvPr>
        </p:nvSpPr>
        <p:spPr/>
        <p:txBody>
          <a:bodyPr/>
          <a:lstStyle/>
          <a:p>
            <a:pPr lvl="0"/>
            <a:fld id="{40BB40B8-342E-4308-B847-FB9BFD4EEB4B}"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28</a:t>
            </a:fld>
            <a:endParaRPr lang="en-US" dirty="0"/>
          </a:p>
        </p:txBody>
      </p:sp>
      <p:sp>
        <p:nvSpPr>
          <p:cNvPr id="7" name="TextBox 6"/>
          <p:cNvSpPr txBox="1"/>
          <p:nvPr/>
        </p:nvSpPr>
        <p:spPr>
          <a:xfrm>
            <a:off x="315913" y="375242"/>
            <a:ext cx="1600200" cy="830997"/>
          </a:xfrm>
          <a:prstGeom prst="rect">
            <a:avLst/>
          </a:prstGeom>
          <a:noFill/>
          <a:ln w="50800">
            <a:solidFill>
              <a:schemeClr val="accent1">
                <a:lumMod val="75000"/>
              </a:schemeClr>
            </a:solidFill>
          </a:ln>
        </p:spPr>
        <p:txBody>
          <a:bodyPr wrap="square" rtlCol="0">
            <a:spAutoFit/>
          </a:bodyPr>
          <a:lstStyle/>
          <a:p>
            <a:pPr algn="ctr"/>
            <a:r>
              <a:rPr lang="en-US" sz="4800" dirty="0">
                <a:latin typeface="Arial Black" panose="020B0A04020102020204" pitchFamily="34" charset="0"/>
              </a:rPr>
              <a:t>SQL</a:t>
            </a:r>
          </a:p>
        </p:txBody>
      </p:sp>
      <p:sp>
        <p:nvSpPr>
          <p:cNvPr id="9" name="Content Placeholder 2"/>
          <p:cNvSpPr txBox="1">
            <a:spLocks/>
          </p:cNvSpPr>
          <p:nvPr/>
        </p:nvSpPr>
        <p:spPr>
          <a:xfrm>
            <a:off x="497525" y="5227637"/>
            <a:ext cx="9071640" cy="1600200"/>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rtl="0" eaLnBrk="1" hangingPunct="1">
              <a:spcBef>
                <a:spcPts val="0"/>
              </a:spcBef>
              <a:spcAft>
                <a:spcPts val="1417"/>
              </a:spcAft>
              <a:buSzPct val="45000"/>
              <a:buFont typeface="StarSymbol"/>
              <a:buChar char="●"/>
              <a:tabLst/>
              <a:defRPr lang="en-US" sz="32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8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24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9pPr>
          </a:lstStyle>
          <a:p>
            <a:pPr marL="108000" indent="0">
              <a:buNone/>
            </a:pPr>
            <a:r>
              <a:rPr lang="en-US" sz="2200" dirty="0">
                <a:solidFill>
                  <a:sysClr val="windowText" lastClr="000000"/>
                </a:solidFill>
              </a:rPr>
              <a:t>“paying subscribers” have a RTD &gt; $0.</a:t>
            </a:r>
            <a:br>
              <a:rPr lang="en-US" sz="2200" dirty="0">
                <a:solidFill>
                  <a:sysClr val="windowText" lastClr="000000"/>
                </a:solidFill>
              </a:rPr>
            </a:br>
            <a:r>
              <a:rPr lang="en-US" sz="2200" dirty="0">
                <a:solidFill>
                  <a:sysClr val="windowText" lastClr="000000"/>
                </a:solidFill>
              </a:rPr>
              <a:t>“monthly cohort” held in the Cohort YYMM column. Use in GROUP BY.</a:t>
            </a:r>
            <a:br>
              <a:rPr lang="en-US" sz="2200" dirty="0">
                <a:solidFill>
                  <a:sysClr val="windowText" lastClr="000000"/>
                </a:solidFill>
              </a:rPr>
            </a:br>
            <a:r>
              <a:rPr lang="en-US" sz="2200" dirty="0">
                <a:solidFill>
                  <a:sysClr val="windowText" lastClr="000000"/>
                </a:solidFill>
              </a:rPr>
              <a:t>COUNT(*) gives # subscribers who have paid, ever.</a:t>
            </a:r>
            <a:br>
              <a:rPr lang="en-US" sz="2200" dirty="0">
                <a:solidFill>
                  <a:sysClr val="windowText" lastClr="000000"/>
                </a:solidFill>
              </a:rPr>
            </a:br>
            <a:r>
              <a:rPr lang="en-US" sz="2200" dirty="0">
                <a:solidFill>
                  <a:sysClr val="windowText" lastClr="000000"/>
                </a:solidFill>
              </a:rPr>
              <a:t>SUM(…) gives the # who are currently subscribed.</a:t>
            </a:r>
            <a:br>
              <a:rPr lang="en-US" sz="2200" dirty="0">
                <a:solidFill>
                  <a:sysClr val="windowText" lastClr="000000"/>
                </a:solidFill>
              </a:rPr>
            </a:br>
            <a:endParaRPr lang="en-US" sz="2200" dirty="0">
              <a:solidFill>
                <a:sysClr val="windowText" lastClr="000000"/>
              </a:solidFill>
            </a:endParaRPr>
          </a:p>
        </p:txBody>
      </p:sp>
      <p:pic>
        <p:nvPicPr>
          <p:cNvPr id="6" name="Picture 5"/>
          <p:cNvPicPr>
            <a:picLocks noChangeAspect="1"/>
          </p:cNvPicPr>
          <p:nvPr/>
        </p:nvPicPr>
        <p:blipFill>
          <a:blip r:embed="rId2"/>
          <a:stretch>
            <a:fillRect/>
          </a:stretch>
        </p:blipFill>
        <p:spPr>
          <a:xfrm>
            <a:off x="544512" y="2255837"/>
            <a:ext cx="9000566" cy="2748676"/>
          </a:xfrm>
          <a:prstGeom prst="rect">
            <a:avLst/>
          </a:prstGeom>
        </p:spPr>
      </p:pic>
    </p:spTree>
    <p:extLst>
      <p:ext uri="{BB962C8B-B14F-4D97-AF65-F5344CB8AC3E}">
        <p14:creationId xmlns:p14="http://schemas.microsoft.com/office/powerpoint/2010/main" val="2333984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4711" y="301320"/>
            <a:ext cx="7430927" cy="963918"/>
          </a:xfrm>
        </p:spPr>
        <p:txBody>
          <a:bodyPr/>
          <a:lstStyle/>
          <a:p>
            <a:pPr algn="l"/>
            <a:r>
              <a:rPr lang="en-US" sz="2400" dirty="0"/>
              <a:t>Ex 3: By cancel reason, what % of 1</a:t>
            </a:r>
            <a:r>
              <a:rPr lang="en-US" sz="2400" baseline="30000" dirty="0"/>
              <a:t>st</a:t>
            </a:r>
            <a:r>
              <a:rPr lang="en-US" sz="2400" dirty="0"/>
              <a:t> chain cancels re-subscribe and what is average lag (2014 onward)?</a:t>
            </a:r>
          </a:p>
        </p:txBody>
      </p:sp>
      <p:sp>
        <p:nvSpPr>
          <p:cNvPr id="3" name="Content Placeholder 2"/>
          <p:cNvSpPr>
            <a:spLocks noGrp="1"/>
          </p:cNvSpPr>
          <p:nvPr>
            <p:ph idx="1"/>
          </p:nvPr>
        </p:nvSpPr>
        <p:spPr>
          <a:xfrm>
            <a:off x="163512" y="1493837"/>
            <a:ext cx="9905999" cy="457200"/>
          </a:xfrm>
        </p:spPr>
        <p:txBody>
          <a:bodyPr/>
          <a:lstStyle/>
          <a:p>
            <a:pPr marL="108000" indent="0" algn="l">
              <a:buNone/>
            </a:pPr>
            <a:r>
              <a:rPr lang="en-US" sz="2400" dirty="0"/>
              <a:t>Question is about subscriptions – 2</a:t>
            </a:r>
            <a:r>
              <a:rPr lang="en-US" sz="2400" baseline="30000" dirty="0"/>
              <a:t>nd</a:t>
            </a:r>
            <a:r>
              <a:rPr lang="en-US" sz="2400" dirty="0"/>
              <a:t> level. Use Subscription Summary.</a:t>
            </a:r>
          </a:p>
          <a:p>
            <a:pPr marL="108000" indent="0" algn="l">
              <a:buNone/>
            </a:pPr>
            <a:endParaRPr lang="en-US" sz="2400" dirty="0"/>
          </a:p>
        </p:txBody>
      </p:sp>
      <p:sp>
        <p:nvSpPr>
          <p:cNvPr id="4" name="Date Placeholder 3"/>
          <p:cNvSpPr>
            <a:spLocks noGrp="1"/>
          </p:cNvSpPr>
          <p:nvPr>
            <p:ph type="dt" sz="half" idx="10"/>
          </p:nvPr>
        </p:nvSpPr>
        <p:spPr/>
        <p:txBody>
          <a:bodyPr/>
          <a:lstStyle/>
          <a:p>
            <a:pPr lvl="0"/>
            <a:fld id="{3FB71500-EBAC-44E5-9C38-4AD87FFFEC23}"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29</a:t>
            </a:fld>
            <a:endParaRPr lang="en-US" dirty="0"/>
          </a:p>
        </p:txBody>
      </p:sp>
      <p:sp>
        <p:nvSpPr>
          <p:cNvPr id="7" name="TextBox 6"/>
          <p:cNvSpPr txBox="1"/>
          <p:nvPr/>
        </p:nvSpPr>
        <p:spPr>
          <a:xfrm>
            <a:off x="315913" y="375242"/>
            <a:ext cx="1600200" cy="830997"/>
          </a:xfrm>
          <a:prstGeom prst="rect">
            <a:avLst/>
          </a:prstGeom>
          <a:noFill/>
          <a:ln w="50800">
            <a:solidFill>
              <a:schemeClr val="accent1">
                <a:lumMod val="75000"/>
              </a:schemeClr>
            </a:solidFill>
          </a:ln>
        </p:spPr>
        <p:txBody>
          <a:bodyPr wrap="square" rtlCol="0">
            <a:spAutoFit/>
          </a:bodyPr>
          <a:lstStyle/>
          <a:p>
            <a:pPr algn="ctr"/>
            <a:r>
              <a:rPr lang="en-US" sz="4800" dirty="0">
                <a:latin typeface="Arial Black" panose="020B0A04020102020204" pitchFamily="34" charset="0"/>
              </a:rPr>
              <a:t>SQL</a:t>
            </a:r>
          </a:p>
        </p:txBody>
      </p:sp>
      <p:sp>
        <p:nvSpPr>
          <p:cNvPr id="9" name="Content Placeholder 2"/>
          <p:cNvSpPr txBox="1">
            <a:spLocks/>
          </p:cNvSpPr>
          <p:nvPr/>
        </p:nvSpPr>
        <p:spPr>
          <a:xfrm>
            <a:off x="392112" y="5608637"/>
            <a:ext cx="9071640" cy="1293677"/>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rtl="0" eaLnBrk="1" hangingPunct="1">
              <a:spcBef>
                <a:spcPts val="0"/>
              </a:spcBef>
              <a:spcAft>
                <a:spcPts val="1417"/>
              </a:spcAft>
              <a:buSzPct val="45000"/>
              <a:buFont typeface="StarSymbol"/>
              <a:buChar char="●"/>
              <a:tabLst/>
              <a:defRPr lang="en-US" sz="32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8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24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9pPr>
          </a:lstStyle>
          <a:p>
            <a:pPr marL="108000" indent="0">
              <a:buNone/>
            </a:pPr>
            <a:r>
              <a:rPr lang="en-US" sz="2000" dirty="0">
                <a:solidFill>
                  <a:sysClr val="windowText" lastClr="000000"/>
                </a:solidFill>
              </a:rPr>
              <a:t>“1</a:t>
            </a:r>
            <a:r>
              <a:rPr lang="en-US" sz="2000" baseline="30000" dirty="0">
                <a:solidFill>
                  <a:sysClr val="windowText" lastClr="000000"/>
                </a:solidFill>
              </a:rPr>
              <a:t>st</a:t>
            </a:r>
            <a:r>
              <a:rPr lang="en-US" sz="2000" dirty="0">
                <a:solidFill>
                  <a:sysClr val="windowText" lastClr="000000"/>
                </a:solidFill>
              </a:rPr>
              <a:t> chain cancels” – Chain Sequence # = 1 &amp; Is Active is not TRUE.</a:t>
            </a:r>
            <a:br>
              <a:rPr lang="en-US" sz="2000" dirty="0">
                <a:solidFill>
                  <a:sysClr val="windowText" lastClr="000000"/>
                </a:solidFill>
              </a:rPr>
            </a:br>
            <a:r>
              <a:rPr lang="en-US" sz="2000" dirty="0">
                <a:solidFill>
                  <a:sysClr val="windowText" lastClr="000000"/>
                </a:solidFill>
              </a:rPr>
              <a:t>“2014” onward –  Starting Date from Jan 1, 2014 to date.</a:t>
            </a:r>
            <a:br>
              <a:rPr lang="en-US" sz="2000" dirty="0">
                <a:solidFill>
                  <a:sysClr val="windowText" lastClr="000000"/>
                </a:solidFill>
              </a:rPr>
            </a:br>
            <a:r>
              <a:rPr lang="en-US" sz="2000" dirty="0">
                <a:solidFill>
                  <a:sysClr val="windowText" lastClr="000000"/>
                </a:solidFill>
              </a:rPr>
              <a:t>“By cancel reason” – GROUP BY Ending Cancel Reason for chain.</a:t>
            </a:r>
            <a:br>
              <a:rPr lang="en-US" sz="2000" dirty="0">
                <a:solidFill>
                  <a:sysClr val="windowText" lastClr="000000"/>
                </a:solidFill>
              </a:rPr>
            </a:br>
            <a:r>
              <a:rPr lang="en-US" sz="2000" dirty="0">
                <a:solidFill>
                  <a:sysClr val="windowText" lastClr="000000"/>
                </a:solidFill>
              </a:rPr>
              <a:t>Days Until Next Start will be NULL if no 2</a:t>
            </a:r>
            <a:r>
              <a:rPr lang="en-US" sz="2000" baseline="30000" dirty="0">
                <a:solidFill>
                  <a:sysClr val="windowText" lastClr="000000"/>
                </a:solidFill>
              </a:rPr>
              <a:t>nd</a:t>
            </a:r>
            <a:r>
              <a:rPr lang="en-US" sz="2000" dirty="0">
                <a:solidFill>
                  <a:sysClr val="windowText" lastClr="000000"/>
                </a:solidFill>
              </a:rPr>
              <a:t> chain. </a:t>
            </a:r>
          </a:p>
        </p:txBody>
      </p:sp>
      <p:pic>
        <p:nvPicPr>
          <p:cNvPr id="8" name="Picture 7"/>
          <p:cNvPicPr>
            <a:picLocks noChangeAspect="1"/>
          </p:cNvPicPr>
          <p:nvPr/>
        </p:nvPicPr>
        <p:blipFill>
          <a:blip r:embed="rId2"/>
          <a:stretch>
            <a:fillRect/>
          </a:stretch>
        </p:blipFill>
        <p:spPr>
          <a:xfrm>
            <a:off x="315913" y="2027237"/>
            <a:ext cx="9684575" cy="3377507"/>
          </a:xfrm>
          <a:prstGeom prst="rect">
            <a:avLst/>
          </a:prstGeom>
        </p:spPr>
      </p:pic>
    </p:spTree>
    <p:extLst>
      <p:ext uri="{BB962C8B-B14F-4D97-AF65-F5344CB8AC3E}">
        <p14:creationId xmlns:p14="http://schemas.microsoft.com/office/powerpoint/2010/main" val="2993530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544512" y="288862"/>
            <a:ext cx="1600200" cy="1052575"/>
          </a:xfrm>
          <a:prstGeom prst="rect">
            <a:avLst/>
          </a:prstGeom>
        </p:spPr>
      </p:pic>
      <p:sp>
        <p:nvSpPr>
          <p:cNvPr id="2" name="Title 1"/>
          <p:cNvSpPr>
            <a:spLocks noGrp="1"/>
          </p:cNvSpPr>
          <p:nvPr>
            <p:ph type="title"/>
          </p:nvPr>
        </p:nvSpPr>
        <p:spPr/>
        <p:txBody>
          <a:bodyPr/>
          <a:lstStyle/>
          <a:p>
            <a:r>
              <a:rPr lang="en-US" dirty="0"/>
              <a:t>     Who Are They?</a:t>
            </a:r>
          </a:p>
        </p:txBody>
      </p:sp>
      <p:sp>
        <p:nvSpPr>
          <p:cNvPr id="3" name="Content Placeholder 2"/>
          <p:cNvSpPr>
            <a:spLocks noGrp="1"/>
          </p:cNvSpPr>
          <p:nvPr>
            <p:ph idx="1"/>
          </p:nvPr>
        </p:nvSpPr>
        <p:spPr/>
        <p:txBody>
          <a:bodyPr/>
          <a:lstStyle/>
          <a:p>
            <a:pPr marL="108000" indent="0">
              <a:buNone/>
            </a:pPr>
            <a:r>
              <a:rPr lang="en-US" dirty="0"/>
              <a:t>Anyone who gives you money; or</a:t>
            </a:r>
          </a:p>
          <a:p>
            <a:pPr marL="108000" indent="0">
              <a:buNone/>
            </a:pPr>
            <a:r>
              <a:rPr lang="en-US" dirty="0"/>
              <a:t>has ever given you money; or </a:t>
            </a:r>
          </a:p>
          <a:p>
            <a:pPr marL="108000" indent="0">
              <a:buNone/>
            </a:pPr>
            <a:r>
              <a:rPr lang="en-US" dirty="0"/>
              <a:t>should give you money.</a:t>
            </a:r>
          </a:p>
          <a:p>
            <a:pPr marL="108000" indent="0">
              <a:buNone/>
            </a:pPr>
            <a:r>
              <a:rPr lang="en-US" i="1" dirty="0"/>
              <a:t>Regardless of the nature of your organization!</a:t>
            </a:r>
          </a:p>
          <a:p>
            <a:r>
              <a:rPr lang="en-US" dirty="0"/>
              <a:t>Product sales</a:t>
            </a:r>
          </a:p>
          <a:p>
            <a:r>
              <a:rPr lang="en-US" dirty="0"/>
              <a:t>Subscription sales</a:t>
            </a:r>
          </a:p>
          <a:p>
            <a:r>
              <a:rPr lang="en-US" dirty="0"/>
              <a:t>Charity</a:t>
            </a:r>
          </a:p>
          <a:p>
            <a:r>
              <a:rPr lang="en-US" dirty="0"/>
              <a:t>???</a:t>
            </a:r>
          </a:p>
        </p:txBody>
      </p:sp>
      <p:sp>
        <p:nvSpPr>
          <p:cNvPr id="4" name="Date Placeholder 3"/>
          <p:cNvSpPr>
            <a:spLocks noGrp="1"/>
          </p:cNvSpPr>
          <p:nvPr>
            <p:ph type="dt" sz="half" idx="10"/>
          </p:nvPr>
        </p:nvSpPr>
        <p:spPr/>
        <p:txBody>
          <a:bodyPr/>
          <a:lstStyle/>
          <a:p>
            <a:pPr lvl="0"/>
            <a:fld id="{ADD4AA6B-EC2B-43EA-9FF6-A69E81ED1646}"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3</a:t>
            </a:fld>
            <a:endParaRPr lang="en-US" dirty="0"/>
          </a:p>
        </p:txBody>
      </p:sp>
      <p:sp>
        <p:nvSpPr>
          <p:cNvPr id="7" name="TextBox 6"/>
          <p:cNvSpPr txBox="1"/>
          <p:nvPr/>
        </p:nvSpPr>
        <p:spPr>
          <a:xfrm>
            <a:off x="7021512" y="1722437"/>
            <a:ext cx="2667000" cy="1600200"/>
          </a:xfrm>
          <a:prstGeom prst="rect">
            <a:avLst/>
          </a:prstGeom>
          <a:noFill/>
        </p:spPr>
        <p:txBody>
          <a:bodyPr wrap="square" rtlCol="0">
            <a:spAutoFit/>
          </a:bodyPr>
          <a:lstStyle/>
          <a:p>
            <a:endParaRPr lang="en-US" dirty="0"/>
          </a:p>
        </p:txBody>
      </p:sp>
      <p:sp>
        <p:nvSpPr>
          <p:cNvPr id="8" name="Rectangle 7"/>
          <p:cNvSpPr/>
          <p:nvPr/>
        </p:nvSpPr>
        <p:spPr>
          <a:xfrm>
            <a:off x="7328064" y="1645374"/>
            <a:ext cx="2304011" cy="1754326"/>
          </a:xfrm>
          <a:prstGeom prst="rect">
            <a:avLst/>
          </a:prstGeom>
          <a:noFill/>
        </p:spPr>
        <p:txBody>
          <a:bodyPr wrap="square" lIns="91440" tIns="45720" rIns="91440" bIns="45720">
            <a:spAutoFit/>
          </a:bodyPr>
          <a:lstStyle/>
          <a:p>
            <a:pPr algn="ctr"/>
            <a:r>
              <a:rPr lang="en-US" sz="5400" b="1" dirty="0">
                <a:ln w="22225">
                  <a:solidFill>
                    <a:schemeClr val="accent2"/>
                  </a:solidFill>
                  <a:prstDash val="solid"/>
                </a:ln>
                <a:solidFill>
                  <a:schemeClr val="accent2">
                    <a:lumMod val="40000"/>
                    <a:lumOff val="60000"/>
                  </a:schemeClr>
                </a:solidFill>
              </a:rPr>
              <a:t>Very broad!</a:t>
            </a:r>
          </a:p>
        </p:txBody>
      </p:sp>
    </p:spTree>
    <p:extLst>
      <p:ext uri="{BB962C8B-B14F-4D97-AF65-F5344CB8AC3E}">
        <p14:creationId xmlns:p14="http://schemas.microsoft.com/office/powerpoint/2010/main" val="491128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4711" y="198437"/>
            <a:ext cx="7430927" cy="1116317"/>
          </a:xfrm>
        </p:spPr>
        <p:txBody>
          <a:bodyPr/>
          <a:lstStyle/>
          <a:p>
            <a:pPr algn="l"/>
            <a:r>
              <a:rPr lang="en-US" sz="2800" dirty="0"/>
              <a:t>Ex 4: What are the top five content areas viewed over the last 90 days?</a:t>
            </a:r>
          </a:p>
        </p:txBody>
      </p:sp>
      <p:sp>
        <p:nvSpPr>
          <p:cNvPr id="3" name="Content Placeholder 2"/>
          <p:cNvSpPr>
            <a:spLocks noGrp="1"/>
          </p:cNvSpPr>
          <p:nvPr>
            <p:ph idx="1"/>
          </p:nvPr>
        </p:nvSpPr>
        <p:spPr>
          <a:xfrm>
            <a:off x="504888" y="1951037"/>
            <a:ext cx="9071640" cy="379123"/>
          </a:xfrm>
        </p:spPr>
        <p:txBody>
          <a:bodyPr/>
          <a:lstStyle/>
          <a:p>
            <a:pPr marL="108000" indent="0" algn="l">
              <a:buNone/>
            </a:pPr>
            <a:r>
              <a:rPr lang="en-US" sz="2200" dirty="0"/>
              <a:t>Question is about usage – 3</a:t>
            </a:r>
            <a:r>
              <a:rPr lang="en-US" sz="2200" baseline="30000" dirty="0"/>
              <a:t>rd</a:t>
            </a:r>
            <a:r>
              <a:rPr lang="en-US" sz="2200" dirty="0"/>
              <a:t> level. Use Content Usage Stint Summary.</a:t>
            </a:r>
          </a:p>
        </p:txBody>
      </p:sp>
      <p:sp>
        <p:nvSpPr>
          <p:cNvPr id="4" name="Date Placeholder 3"/>
          <p:cNvSpPr>
            <a:spLocks noGrp="1"/>
          </p:cNvSpPr>
          <p:nvPr>
            <p:ph type="dt" sz="half" idx="10"/>
          </p:nvPr>
        </p:nvSpPr>
        <p:spPr/>
        <p:txBody>
          <a:bodyPr/>
          <a:lstStyle/>
          <a:p>
            <a:pPr lvl="0"/>
            <a:fld id="{6290D813-4AE2-4F6B-9B94-A3E49E7E3EC8}"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30</a:t>
            </a:fld>
            <a:endParaRPr lang="en-US" dirty="0"/>
          </a:p>
        </p:txBody>
      </p:sp>
      <p:sp>
        <p:nvSpPr>
          <p:cNvPr id="7" name="TextBox 6"/>
          <p:cNvSpPr txBox="1"/>
          <p:nvPr/>
        </p:nvSpPr>
        <p:spPr>
          <a:xfrm>
            <a:off x="315913" y="375242"/>
            <a:ext cx="1600200" cy="830997"/>
          </a:xfrm>
          <a:prstGeom prst="rect">
            <a:avLst/>
          </a:prstGeom>
          <a:noFill/>
          <a:ln w="50800">
            <a:solidFill>
              <a:schemeClr val="accent1">
                <a:lumMod val="75000"/>
              </a:schemeClr>
            </a:solidFill>
          </a:ln>
        </p:spPr>
        <p:txBody>
          <a:bodyPr wrap="square" rtlCol="0">
            <a:spAutoFit/>
          </a:bodyPr>
          <a:lstStyle/>
          <a:p>
            <a:pPr algn="ctr"/>
            <a:r>
              <a:rPr lang="en-US" sz="4800" dirty="0">
                <a:latin typeface="Arial Black" panose="020B0A04020102020204" pitchFamily="34" charset="0"/>
              </a:rPr>
              <a:t>SQL</a:t>
            </a:r>
          </a:p>
        </p:txBody>
      </p:sp>
      <p:sp>
        <p:nvSpPr>
          <p:cNvPr id="9" name="Content Placeholder 2"/>
          <p:cNvSpPr txBox="1">
            <a:spLocks/>
          </p:cNvSpPr>
          <p:nvPr/>
        </p:nvSpPr>
        <p:spPr>
          <a:xfrm>
            <a:off x="497525" y="4922837"/>
            <a:ext cx="9071640" cy="1750877"/>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rtl="0" eaLnBrk="1" hangingPunct="1">
              <a:spcBef>
                <a:spcPts val="0"/>
              </a:spcBef>
              <a:spcAft>
                <a:spcPts val="1417"/>
              </a:spcAft>
              <a:buSzPct val="45000"/>
              <a:buFont typeface="StarSymbol"/>
              <a:buChar char="●"/>
              <a:tabLst/>
              <a:defRPr lang="en-US" sz="32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8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24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2000" b="0" i="0" u="none" strike="noStrike" kern="1200" cap="none">
                <a:ln>
                  <a:noFill/>
                </a:ln>
                <a:latin typeface="Liberation Sans" pitchFamily="18"/>
                <a:ea typeface="Microsoft YaHei" pitchFamily="2"/>
                <a:cs typeface="Mangal" pitchFamily="2"/>
              </a:defRPr>
            </a:lvl9pPr>
          </a:lstStyle>
          <a:p>
            <a:pPr marL="108000" indent="0" algn="l">
              <a:buFont typeface="StarSymbol"/>
              <a:buNone/>
            </a:pPr>
            <a:r>
              <a:rPr lang="en-US" sz="2000" dirty="0">
                <a:solidFill>
                  <a:sysClr val="windowText" lastClr="000000"/>
                </a:solidFill>
              </a:rPr>
              <a:t>“last 90 days” – usage stint starts after 90 days ago via GETDATE()</a:t>
            </a:r>
            <a:br>
              <a:rPr lang="en-US" sz="2000" dirty="0">
                <a:solidFill>
                  <a:sysClr val="windowText" lastClr="000000"/>
                </a:solidFill>
              </a:rPr>
            </a:br>
            <a:r>
              <a:rPr lang="en-US" sz="2000" dirty="0">
                <a:solidFill>
                  <a:sysClr val="windowText" lastClr="000000"/>
                </a:solidFill>
              </a:rPr>
              <a:t>“top content areas” – stint’s Top Area – the GROUP BY</a:t>
            </a:r>
            <a:br>
              <a:rPr lang="en-US" sz="2000" dirty="0">
                <a:solidFill>
                  <a:sysClr val="windowText" lastClr="000000"/>
                </a:solidFill>
              </a:rPr>
            </a:br>
            <a:r>
              <a:rPr lang="en-US" sz="2000" dirty="0">
                <a:solidFill>
                  <a:sysClr val="windowText" lastClr="000000"/>
                </a:solidFill>
              </a:rPr>
              <a:t>but ORDER BY the # stints for the content area in descending order, and</a:t>
            </a:r>
            <a:br>
              <a:rPr lang="en-US" sz="2000" dirty="0">
                <a:solidFill>
                  <a:sysClr val="windowText" lastClr="000000"/>
                </a:solidFill>
              </a:rPr>
            </a:br>
            <a:r>
              <a:rPr lang="en-US" sz="2000" dirty="0">
                <a:solidFill>
                  <a:sysClr val="windowText" lastClr="000000"/>
                </a:solidFill>
              </a:rPr>
              <a:t>LIMIT to just top 5</a:t>
            </a:r>
            <a:br>
              <a:rPr lang="en-US" sz="2000" dirty="0">
                <a:solidFill>
                  <a:sysClr val="windowText" lastClr="000000"/>
                </a:solidFill>
              </a:rPr>
            </a:br>
            <a:br>
              <a:rPr lang="en-US" sz="2000" dirty="0">
                <a:solidFill>
                  <a:sysClr val="windowText" lastClr="000000"/>
                </a:solidFill>
              </a:rPr>
            </a:br>
            <a:endParaRPr lang="en-US" sz="2000" dirty="0">
              <a:solidFill>
                <a:sysClr val="windowText" lastClr="000000"/>
              </a:solidFill>
            </a:endParaRPr>
          </a:p>
        </p:txBody>
      </p:sp>
      <p:pic>
        <p:nvPicPr>
          <p:cNvPr id="6" name="Picture 5"/>
          <p:cNvPicPr>
            <a:picLocks noChangeAspect="1"/>
          </p:cNvPicPr>
          <p:nvPr/>
        </p:nvPicPr>
        <p:blipFill>
          <a:blip r:embed="rId2"/>
          <a:stretch>
            <a:fillRect/>
          </a:stretch>
        </p:blipFill>
        <p:spPr>
          <a:xfrm>
            <a:off x="508359" y="2484437"/>
            <a:ext cx="9099265" cy="2156224"/>
          </a:xfrm>
          <a:prstGeom prst="rect">
            <a:avLst/>
          </a:prstGeom>
        </p:spPr>
      </p:pic>
    </p:spTree>
    <p:extLst>
      <p:ext uri="{BB962C8B-B14F-4D97-AF65-F5344CB8AC3E}">
        <p14:creationId xmlns:p14="http://schemas.microsoft.com/office/powerpoint/2010/main" val="481399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Takeaways</a:t>
            </a:r>
          </a:p>
        </p:txBody>
      </p:sp>
      <p:sp>
        <p:nvSpPr>
          <p:cNvPr id="3" name="Content Placeholder 2"/>
          <p:cNvSpPr>
            <a:spLocks noGrp="1"/>
          </p:cNvSpPr>
          <p:nvPr>
            <p:ph idx="1"/>
          </p:nvPr>
        </p:nvSpPr>
        <p:spPr/>
        <p:txBody>
          <a:bodyPr/>
          <a:lstStyle/>
          <a:p>
            <a:pPr marL="622350" indent="-514350">
              <a:buSzPct val="100000"/>
              <a:buFont typeface="+mj-lt"/>
              <a:buAutoNum type="arabicPeriod"/>
            </a:pPr>
            <a:r>
              <a:rPr lang="en-US" dirty="0"/>
              <a:t>“The (data) structure stupid!”</a:t>
            </a:r>
          </a:p>
          <a:p>
            <a:pPr marL="622350" indent="-514350">
              <a:buSzPct val="100000"/>
              <a:buFont typeface="+mj-lt"/>
              <a:buAutoNum type="arabicPeriod"/>
            </a:pPr>
            <a:r>
              <a:rPr lang="en-US" dirty="0"/>
              <a:t>Focus on CIA’s (Customer Initiated Actions)</a:t>
            </a:r>
          </a:p>
          <a:p>
            <a:pPr marL="622350" indent="-514350">
              <a:buSzPct val="100000"/>
              <a:buFont typeface="+mj-lt"/>
              <a:buAutoNum type="arabicPeriod"/>
            </a:pPr>
            <a:r>
              <a:rPr lang="en-US" dirty="0"/>
              <a:t>Be analyst ready.</a:t>
            </a:r>
          </a:p>
          <a:p>
            <a:pPr marL="622350" indent="-514350">
              <a:buSzPct val="100000"/>
              <a:buFont typeface="+mj-lt"/>
              <a:buAutoNum type="arabicPeriod"/>
            </a:pPr>
            <a:r>
              <a:rPr lang="en-US" dirty="0"/>
              <a:t>You are a (data) publisher! Act like one.</a:t>
            </a:r>
          </a:p>
          <a:p>
            <a:pPr marL="622350" indent="-514350">
              <a:buSzPct val="100000"/>
              <a:buFont typeface="+mj-lt"/>
              <a:buAutoNum type="arabicPeriod"/>
            </a:pPr>
            <a:r>
              <a:rPr lang="en-US" dirty="0"/>
              <a:t>Start simple, then expand what “everything” means as you roll out to the business.</a:t>
            </a:r>
          </a:p>
          <a:p>
            <a:pPr marL="622350" indent="-514350">
              <a:buSzPct val="100000"/>
              <a:buFont typeface="+mj-lt"/>
              <a:buAutoNum type="arabicPeriod"/>
            </a:pPr>
            <a:r>
              <a:rPr lang="en-US" dirty="0"/>
              <a:t>Make the investment in structured data. It will pay off!</a:t>
            </a:r>
          </a:p>
          <a:p>
            <a:pPr marL="622350" indent="-514350">
              <a:buSzPct val="100000"/>
              <a:buFont typeface="+mj-lt"/>
              <a:buAutoNum type="arabicPeriod"/>
            </a:pPr>
            <a:endParaRPr lang="en-US" dirty="0"/>
          </a:p>
          <a:p>
            <a:pPr marL="622350" indent="-514350">
              <a:buSzPct val="100000"/>
              <a:buFont typeface="+mj-lt"/>
              <a:buAutoNum type="arabicPeriod"/>
            </a:pPr>
            <a:endParaRPr lang="en-US" dirty="0"/>
          </a:p>
        </p:txBody>
      </p:sp>
      <p:sp>
        <p:nvSpPr>
          <p:cNvPr id="4" name="Date Placeholder 3"/>
          <p:cNvSpPr>
            <a:spLocks noGrp="1"/>
          </p:cNvSpPr>
          <p:nvPr>
            <p:ph type="dt" sz="half" idx="10"/>
          </p:nvPr>
        </p:nvSpPr>
        <p:spPr/>
        <p:txBody>
          <a:bodyPr/>
          <a:lstStyle/>
          <a:p>
            <a:pPr lvl="0"/>
            <a:fld id="{5E3A69E1-6D95-4348-88A8-990D3DDFE816}"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31</a:t>
            </a:fld>
            <a:endParaRPr lang="en-US" dirty="0"/>
          </a:p>
        </p:txBody>
      </p:sp>
    </p:spTree>
    <p:extLst>
      <p:ext uri="{BB962C8B-B14F-4D97-AF65-F5344CB8AC3E}">
        <p14:creationId xmlns:p14="http://schemas.microsoft.com/office/powerpoint/2010/main" val="336211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buNone/>
            </a:pPr>
            <a:r>
              <a:rPr lang="en-US" dirty="0"/>
              <a:t>Wrap Up</a:t>
            </a:r>
          </a:p>
        </p:txBody>
      </p:sp>
      <p:sp>
        <p:nvSpPr>
          <p:cNvPr id="3" name="Content Placeholder 2"/>
          <p:cNvSpPr>
            <a:spLocks noGrp="1"/>
          </p:cNvSpPr>
          <p:nvPr>
            <p:ph idx="1"/>
          </p:nvPr>
        </p:nvSpPr>
        <p:spPr>
          <a:xfrm>
            <a:off x="503999" y="1463039"/>
            <a:ext cx="5450713" cy="5394960"/>
          </a:xfrm>
        </p:spPr>
        <p:txBody>
          <a:bodyPr/>
          <a:lstStyle/>
          <a:p>
            <a:pPr marL="108000" indent="0">
              <a:buNone/>
            </a:pPr>
            <a:endParaRPr lang="en-US" sz="2400" dirty="0"/>
          </a:p>
          <a:p>
            <a:pPr marL="108000" indent="0">
              <a:buNone/>
            </a:pPr>
            <a:r>
              <a:rPr lang="en-US" sz="2400" dirty="0"/>
              <a:t>See Jim’s archive at </a:t>
            </a:r>
            <a:r>
              <a:rPr lang="en-US" sz="2400" dirty="0">
                <a:hlinkClick r:id="rId2"/>
              </a:rPr>
              <a:t>DS4CI.org</a:t>
            </a:r>
            <a:r>
              <a:rPr lang="en-US" sz="2400" dirty="0"/>
              <a:t> for</a:t>
            </a:r>
          </a:p>
          <a:p>
            <a:r>
              <a:rPr lang="en-US" sz="2400" dirty="0"/>
              <a:t>These slides.</a:t>
            </a:r>
          </a:p>
          <a:p>
            <a:r>
              <a:rPr lang="en-US" sz="2400" dirty="0"/>
              <a:t>The related White Paper.</a:t>
            </a:r>
          </a:p>
          <a:p>
            <a:r>
              <a:rPr lang="en-US" sz="2400" dirty="0"/>
              <a:t>And much more!</a:t>
            </a:r>
          </a:p>
          <a:p>
            <a:endParaRPr lang="en-US" sz="2400" dirty="0"/>
          </a:p>
          <a:p>
            <a:pPr marL="108000" indent="0">
              <a:buNone/>
            </a:pPr>
            <a:r>
              <a:rPr lang="en-US" sz="2400" dirty="0"/>
              <a:t>Contact me at: </a:t>
            </a:r>
            <a:r>
              <a:rPr lang="en-US" sz="2400" dirty="0">
                <a:hlinkClick r:id="rId3"/>
              </a:rPr>
              <a:t>Jim@DS4CI.org</a:t>
            </a:r>
            <a:endParaRPr lang="en-US" sz="2400" dirty="0"/>
          </a:p>
          <a:p>
            <a:pPr marL="108000" indent="0">
              <a:buNone/>
            </a:pPr>
            <a:r>
              <a:rPr lang="en-US" sz="2400" i="1" dirty="0"/>
              <a:t>Appendix follows with</a:t>
            </a:r>
          </a:p>
          <a:p>
            <a:r>
              <a:rPr lang="en-US" sz="2400" i="1" dirty="0"/>
              <a:t>Real world subscription example</a:t>
            </a:r>
          </a:p>
          <a:p>
            <a:r>
              <a:rPr lang="en-US" sz="2400" i="1" dirty="0"/>
              <a:t>Sessionization in SQL &amp; R</a:t>
            </a:r>
          </a:p>
          <a:p>
            <a:pPr lvl="1"/>
            <a:endParaRPr lang="en-US" sz="2000" dirty="0"/>
          </a:p>
        </p:txBody>
      </p:sp>
      <p:sp>
        <p:nvSpPr>
          <p:cNvPr id="4" name="Date Placeholder 3"/>
          <p:cNvSpPr>
            <a:spLocks noGrp="1"/>
          </p:cNvSpPr>
          <p:nvPr>
            <p:ph type="dt" sz="half" idx="10"/>
          </p:nvPr>
        </p:nvSpPr>
        <p:spPr/>
        <p:txBody>
          <a:bodyPr/>
          <a:lstStyle/>
          <a:p>
            <a:pPr lvl="0"/>
            <a:fld id="{D345030F-D7B3-439E-8B9D-1447946C2BDB}"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32</a:t>
            </a:fld>
            <a:endParaRPr lang="en-US" dirty="0"/>
          </a:p>
        </p:txBody>
      </p:sp>
      <p:pic>
        <p:nvPicPr>
          <p:cNvPr id="1024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8112" y="2838969"/>
            <a:ext cx="2895600" cy="4019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6183312" y="1463039"/>
            <a:ext cx="3200400" cy="1384995"/>
          </a:xfrm>
          <a:prstGeom prst="rect">
            <a:avLst/>
          </a:prstGeom>
          <a:noFill/>
        </p:spPr>
        <p:txBody>
          <a:bodyPr wrap="square" rtlCol="0">
            <a:spAutoFit/>
          </a:bodyPr>
          <a:lstStyle/>
          <a:p>
            <a:pPr algn="r"/>
            <a:r>
              <a:rPr lang="en-US" sz="2800" i="1" dirty="0"/>
              <a:t>Questions? </a:t>
            </a:r>
          </a:p>
          <a:p>
            <a:pPr algn="r"/>
            <a:r>
              <a:rPr lang="en-US" sz="2800" i="1" dirty="0"/>
              <a:t>Comments?</a:t>
            </a:r>
          </a:p>
          <a:p>
            <a:pPr algn="r"/>
            <a:r>
              <a:rPr lang="en-US" sz="2800" i="1" dirty="0"/>
              <a:t>Now is the time!</a:t>
            </a:r>
          </a:p>
        </p:txBody>
      </p:sp>
    </p:spTree>
    <p:extLst>
      <p:ext uri="{BB962C8B-B14F-4D97-AF65-F5344CB8AC3E}">
        <p14:creationId xmlns:p14="http://schemas.microsoft.com/office/powerpoint/2010/main" val="24610725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773112" y="1646237"/>
            <a:ext cx="8567738" cy="1501775"/>
          </a:xfrm>
        </p:spPr>
        <p:txBody>
          <a:bodyPr/>
          <a:lstStyle/>
          <a:p>
            <a:pPr algn="ctr">
              <a:buNone/>
            </a:pPr>
            <a:r>
              <a:rPr lang="en-US" dirty="0"/>
              <a:t>Appendix</a:t>
            </a:r>
          </a:p>
        </p:txBody>
      </p:sp>
      <p:sp>
        <p:nvSpPr>
          <p:cNvPr id="7" name="Text Placeholder 6"/>
          <p:cNvSpPr>
            <a:spLocks noGrp="1"/>
          </p:cNvSpPr>
          <p:nvPr>
            <p:ph type="body" idx="1"/>
          </p:nvPr>
        </p:nvSpPr>
        <p:spPr>
          <a:xfrm>
            <a:off x="773112" y="2713037"/>
            <a:ext cx="8591551" cy="2003425"/>
          </a:xfrm>
        </p:spPr>
        <p:txBody>
          <a:bodyPr/>
          <a:lstStyle/>
          <a:p>
            <a:r>
              <a:rPr lang="en-US" sz="3200" dirty="0">
                <a:solidFill>
                  <a:schemeClr val="tx1"/>
                </a:solidFill>
              </a:rPr>
              <a:t>1. Real-world subscription business example.</a:t>
            </a:r>
          </a:p>
          <a:p>
            <a:r>
              <a:rPr lang="en-US" sz="3200" dirty="0">
                <a:solidFill>
                  <a:schemeClr val="tx1"/>
                </a:solidFill>
              </a:rPr>
              <a:t>2. Sessionization in SQL and R</a:t>
            </a:r>
          </a:p>
          <a:p>
            <a:pPr marL="457200" indent="-457200">
              <a:buFont typeface="+mj-lt"/>
              <a:buAutoNum type="arabicPeriod"/>
            </a:pPr>
            <a:endParaRPr lang="en-US" sz="3200" dirty="0">
              <a:solidFill>
                <a:schemeClr val="tx1"/>
              </a:solidFill>
            </a:endParaRPr>
          </a:p>
        </p:txBody>
      </p:sp>
      <p:sp>
        <p:nvSpPr>
          <p:cNvPr id="4" name="Date Placeholder 3"/>
          <p:cNvSpPr>
            <a:spLocks noGrp="1"/>
          </p:cNvSpPr>
          <p:nvPr>
            <p:ph type="dt" sz="half" idx="10"/>
          </p:nvPr>
        </p:nvSpPr>
        <p:spPr/>
        <p:txBody>
          <a:bodyPr/>
          <a:lstStyle/>
          <a:p>
            <a:pPr lvl="0"/>
            <a:fld id="{9069DE5D-FE30-48A9-B872-D6CE02C13762}"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33</a:t>
            </a:fld>
            <a:endParaRPr lang="en-US" dirty="0"/>
          </a:p>
        </p:txBody>
      </p:sp>
    </p:spTree>
    <p:extLst>
      <p:ext uri="{BB962C8B-B14F-4D97-AF65-F5344CB8AC3E}">
        <p14:creationId xmlns:p14="http://schemas.microsoft.com/office/powerpoint/2010/main" val="36027760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pPr>
              <a:buNone/>
            </a:pPr>
            <a:r>
              <a:rPr lang="en-US" dirty="0"/>
              <a:t>Real-world Subscription Model</a:t>
            </a:r>
          </a:p>
        </p:txBody>
      </p:sp>
      <p:sp>
        <p:nvSpPr>
          <p:cNvPr id="10" name="Content Placeholder 9"/>
          <p:cNvSpPr>
            <a:spLocks noGrp="1"/>
          </p:cNvSpPr>
          <p:nvPr>
            <p:ph sz="half" idx="2"/>
          </p:nvPr>
        </p:nvSpPr>
        <p:spPr/>
        <p:txBody>
          <a:bodyPr/>
          <a:lstStyle/>
          <a:p>
            <a:r>
              <a:rPr lang="en-US" dirty="0"/>
              <a:t>Red Tables are the three levels of abstraction.</a:t>
            </a:r>
          </a:p>
          <a:p>
            <a:r>
              <a:rPr lang="en-US" dirty="0"/>
              <a:t>Green #’s show relative number of records to Subscriber Summary</a:t>
            </a:r>
          </a:p>
          <a:p>
            <a:r>
              <a:rPr lang="en-US" dirty="0"/>
              <a:t>Here we just show keys and description of contents.</a:t>
            </a:r>
          </a:p>
          <a:p>
            <a:endParaRPr lang="en-US" dirty="0"/>
          </a:p>
        </p:txBody>
      </p:sp>
      <p:sp>
        <p:nvSpPr>
          <p:cNvPr id="4" name="Date Placeholder 3"/>
          <p:cNvSpPr>
            <a:spLocks noGrp="1"/>
          </p:cNvSpPr>
          <p:nvPr>
            <p:ph type="dt" sz="half" idx="10"/>
          </p:nvPr>
        </p:nvSpPr>
        <p:spPr/>
        <p:txBody>
          <a:bodyPr/>
          <a:lstStyle/>
          <a:p>
            <a:pPr lvl="0"/>
            <a:fld id="{FC794DD4-52DE-4761-AFD3-111E8AD708E8}"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3BC2E831-AC16-4B97-AA98-070C31441F63}" type="slidenum">
              <a:rPr lang="en-US" smtClean="0"/>
              <a:t>34</a:t>
            </a:fld>
            <a:endParaRPr lang="en-US" dirty="0"/>
          </a:p>
        </p:txBody>
      </p:sp>
      <p:pic>
        <p:nvPicPr>
          <p:cNvPr id="8" name="Picture 7"/>
          <p:cNvPicPr>
            <a:picLocks noChangeAspect="1"/>
          </p:cNvPicPr>
          <p:nvPr/>
        </p:nvPicPr>
        <p:blipFill>
          <a:blip r:embed="rId2"/>
          <a:stretch>
            <a:fillRect/>
          </a:stretch>
        </p:blipFill>
        <p:spPr>
          <a:xfrm>
            <a:off x="773112" y="1463675"/>
            <a:ext cx="3443565" cy="5309565"/>
          </a:xfrm>
          <a:prstGeom prst="rect">
            <a:avLst/>
          </a:prstGeom>
        </p:spPr>
      </p:pic>
    </p:spTree>
    <p:extLst>
      <p:ext uri="{BB962C8B-B14F-4D97-AF65-F5344CB8AC3E}">
        <p14:creationId xmlns:p14="http://schemas.microsoft.com/office/powerpoint/2010/main" val="35041513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z="4000" dirty="0"/>
              <a:t>Real-world Subscription Model - Top</a:t>
            </a:r>
          </a:p>
        </p:txBody>
      </p:sp>
      <p:sp>
        <p:nvSpPr>
          <p:cNvPr id="5" name="Date Placeholder 4"/>
          <p:cNvSpPr>
            <a:spLocks noGrp="1"/>
          </p:cNvSpPr>
          <p:nvPr>
            <p:ph type="dt" sz="half" idx="10"/>
          </p:nvPr>
        </p:nvSpPr>
        <p:spPr/>
        <p:txBody>
          <a:bodyPr/>
          <a:lstStyle/>
          <a:p>
            <a:pPr lvl="0"/>
            <a:fld id="{2B957C8A-D765-4EF8-B443-022EF59FB8F0}" type="datetime1">
              <a:rPr lang="en-US" smtClean="0"/>
              <a:t>10/23/2018</a:t>
            </a:fld>
            <a:endParaRPr lang="en-US" dirty="0"/>
          </a:p>
        </p:txBody>
      </p:sp>
      <p:sp>
        <p:nvSpPr>
          <p:cNvPr id="6" name="Slide Number Placeholder 5"/>
          <p:cNvSpPr>
            <a:spLocks noGrp="1"/>
          </p:cNvSpPr>
          <p:nvPr>
            <p:ph type="sldNum" sz="quarter" idx="11"/>
          </p:nvPr>
        </p:nvSpPr>
        <p:spPr/>
        <p:txBody>
          <a:bodyPr/>
          <a:lstStyle/>
          <a:p>
            <a:pPr lvl="0"/>
            <a:fld id="{09F08C97-3F8D-4FD9-A0DB-48A7B9C49D4D}" type="slidenum">
              <a:rPr lang="en-US" smtClean="0"/>
              <a:t>35</a:t>
            </a:fld>
            <a:endParaRPr lang="en-US" dirty="0"/>
          </a:p>
        </p:txBody>
      </p:sp>
      <p:pic>
        <p:nvPicPr>
          <p:cNvPr id="9" name="Picture 8"/>
          <p:cNvPicPr>
            <a:picLocks noChangeAspect="1"/>
          </p:cNvPicPr>
          <p:nvPr/>
        </p:nvPicPr>
        <p:blipFill>
          <a:blip r:embed="rId2"/>
          <a:stretch>
            <a:fillRect/>
          </a:stretch>
        </p:blipFill>
        <p:spPr>
          <a:xfrm>
            <a:off x="1160382" y="1312750"/>
            <a:ext cx="7758873" cy="5486400"/>
          </a:xfrm>
          <a:prstGeom prst="rect">
            <a:avLst/>
          </a:prstGeom>
        </p:spPr>
      </p:pic>
    </p:spTree>
    <p:extLst>
      <p:ext uri="{BB962C8B-B14F-4D97-AF65-F5344CB8AC3E}">
        <p14:creationId xmlns:p14="http://schemas.microsoft.com/office/powerpoint/2010/main" val="33408743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pPr>
              <a:buNone/>
            </a:pPr>
            <a:r>
              <a:rPr lang="en-US" sz="4000" dirty="0"/>
              <a:t>Real-world Subscription Model - Bottom</a:t>
            </a:r>
          </a:p>
        </p:txBody>
      </p:sp>
      <p:sp>
        <p:nvSpPr>
          <p:cNvPr id="4" name="Content Placeholder 3"/>
          <p:cNvSpPr>
            <a:spLocks noGrp="1"/>
          </p:cNvSpPr>
          <p:nvPr>
            <p:ph sz="half" idx="2"/>
          </p:nvPr>
        </p:nvSpPr>
        <p:spPr>
          <a:xfrm>
            <a:off x="5802312" y="1646237"/>
            <a:ext cx="4134329" cy="5165725"/>
          </a:xfrm>
        </p:spPr>
        <p:txBody>
          <a:bodyPr/>
          <a:lstStyle/>
          <a:p>
            <a:r>
              <a:rPr lang="en-US" sz="2000" dirty="0"/>
              <a:t>Content Usage Events is an analyst friendly version of the video view event fact table w/ all dimension joins done.</a:t>
            </a:r>
          </a:p>
          <a:p>
            <a:r>
              <a:rPr lang="en-US" sz="2000" dirty="0"/>
              <a:t>The </a:t>
            </a:r>
            <a:r>
              <a:rPr lang="en-US" sz="2000" dirty="0" err="1"/>
              <a:t>cus_xxx</a:t>
            </a:r>
            <a:r>
              <a:rPr lang="en-US" sz="2000" dirty="0"/>
              <a:t> table rows have counts and % of total for each value in CUS dimensions within a Content Usage Stint</a:t>
            </a:r>
          </a:p>
          <a:p>
            <a:r>
              <a:rPr lang="en-US" sz="2000" dirty="0"/>
              <a:t>These fill the </a:t>
            </a:r>
            <a:r>
              <a:rPr lang="en-US" sz="2000" dirty="0" err="1"/>
              <a:t>Top_xxx</a:t>
            </a:r>
            <a:r>
              <a:rPr lang="en-US" sz="2000" dirty="0"/>
              <a:t> and </a:t>
            </a:r>
            <a:r>
              <a:rPr lang="en-US" sz="2000" dirty="0" err="1"/>
              <a:t>Pct_xxx</a:t>
            </a:r>
            <a:r>
              <a:rPr lang="en-US" sz="2000" dirty="0"/>
              <a:t> values in the Content Usage Stint Summary.</a:t>
            </a:r>
          </a:p>
          <a:p>
            <a:r>
              <a:rPr lang="en-US" sz="2000" dirty="0"/>
              <a:t>To take a deep dive within the stint look at the </a:t>
            </a:r>
            <a:r>
              <a:rPr lang="en-US" sz="2000" dirty="0" err="1"/>
              <a:t>cus_xxx</a:t>
            </a:r>
            <a:r>
              <a:rPr lang="en-US" sz="2000" dirty="0"/>
              <a:t> tables.</a:t>
            </a:r>
          </a:p>
          <a:p>
            <a:endParaRPr lang="en-US" sz="2000" dirty="0"/>
          </a:p>
        </p:txBody>
      </p:sp>
      <p:sp>
        <p:nvSpPr>
          <p:cNvPr id="5" name="Date Placeholder 4"/>
          <p:cNvSpPr>
            <a:spLocks noGrp="1"/>
          </p:cNvSpPr>
          <p:nvPr>
            <p:ph type="dt" sz="half" idx="10"/>
          </p:nvPr>
        </p:nvSpPr>
        <p:spPr/>
        <p:txBody>
          <a:bodyPr/>
          <a:lstStyle/>
          <a:p>
            <a:pPr lvl="0"/>
            <a:fld id="{3D8AC4EE-AA17-46BD-8856-3EEF73149CCB}" type="datetime1">
              <a:rPr lang="en-US" smtClean="0"/>
              <a:t>10/23/2018</a:t>
            </a:fld>
            <a:endParaRPr lang="en-US" dirty="0"/>
          </a:p>
        </p:txBody>
      </p:sp>
      <p:sp>
        <p:nvSpPr>
          <p:cNvPr id="6" name="Slide Number Placeholder 5"/>
          <p:cNvSpPr>
            <a:spLocks noGrp="1"/>
          </p:cNvSpPr>
          <p:nvPr>
            <p:ph type="sldNum" sz="quarter" idx="11"/>
          </p:nvPr>
        </p:nvSpPr>
        <p:spPr/>
        <p:txBody>
          <a:bodyPr/>
          <a:lstStyle/>
          <a:p>
            <a:pPr lvl="0"/>
            <a:fld id="{09F08C97-3F8D-4FD9-A0DB-48A7B9C49D4D}" type="slidenum">
              <a:rPr lang="en-US" smtClean="0"/>
              <a:t>36</a:t>
            </a:fld>
            <a:endParaRPr lang="en-US" dirty="0"/>
          </a:p>
        </p:txBody>
      </p:sp>
      <p:pic>
        <p:nvPicPr>
          <p:cNvPr id="2" name="Picture 1"/>
          <p:cNvPicPr>
            <a:picLocks noChangeAspect="1"/>
          </p:cNvPicPr>
          <p:nvPr/>
        </p:nvPicPr>
        <p:blipFill>
          <a:blip r:embed="rId2"/>
          <a:stretch>
            <a:fillRect/>
          </a:stretch>
        </p:blipFill>
        <p:spPr>
          <a:xfrm>
            <a:off x="315912" y="1417637"/>
            <a:ext cx="5196994" cy="5486400"/>
          </a:xfrm>
          <a:prstGeom prst="rect">
            <a:avLst/>
          </a:prstGeom>
        </p:spPr>
      </p:pic>
    </p:spTree>
    <p:extLst>
      <p:ext uri="{BB962C8B-B14F-4D97-AF65-F5344CB8AC3E}">
        <p14:creationId xmlns:p14="http://schemas.microsoft.com/office/powerpoint/2010/main" val="32406468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Sessionization Methods</a:t>
            </a:r>
            <a:endParaRPr lang="en-US" dirty="0"/>
          </a:p>
        </p:txBody>
      </p:sp>
      <p:sp>
        <p:nvSpPr>
          <p:cNvPr id="3" name="Content Placeholder 2"/>
          <p:cNvSpPr>
            <a:spLocks noGrp="1"/>
          </p:cNvSpPr>
          <p:nvPr>
            <p:ph idx="1"/>
          </p:nvPr>
        </p:nvSpPr>
        <p:spPr/>
        <p:txBody>
          <a:bodyPr/>
          <a:lstStyle/>
          <a:p>
            <a:pPr marL="108000" indent="0">
              <a:buNone/>
            </a:pPr>
            <a:r>
              <a:rPr lang="en-US" sz="2400" dirty="0"/>
              <a:t>Content Usage Stint Summary and Chained Subscription Summary tables are rollups of event level data. These are special cases of the general event sessionization problem, which can be done in any modern SQL platform or in R (with dplyr package).</a:t>
            </a:r>
          </a:p>
          <a:p>
            <a:pPr marL="108000" indent="0">
              <a:buNone/>
            </a:pPr>
            <a:r>
              <a:rPr lang="en-US" sz="2400" dirty="0"/>
              <a:t>The next slides will cover the highlights in both languages.</a:t>
            </a:r>
          </a:p>
          <a:p>
            <a:pPr marL="108000" indent="0">
              <a:buNone/>
            </a:pPr>
            <a:r>
              <a:rPr lang="en-US" sz="2400" dirty="0"/>
              <a:t>For background and details see Jim’s archives at:</a:t>
            </a:r>
          </a:p>
          <a:p>
            <a:pPr>
              <a:buSzPct val="100000"/>
            </a:pPr>
            <a:r>
              <a:rPr lang="en-US" sz="2200" dirty="0"/>
              <a:t>For SQL see </a:t>
            </a:r>
            <a:r>
              <a:rPr lang="en-US" sz="2200" dirty="0">
                <a:hlinkClick r:id="rId2"/>
              </a:rPr>
              <a:t>Sessionization Methods – Getting Past Big Data Noise</a:t>
            </a:r>
            <a:endParaRPr lang="en-US" sz="2200" dirty="0"/>
          </a:p>
          <a:p>
            <a:pPr lvl="1">
              <a:buSzPct val="100000"/>
            </a:pPr>
            <a:r>
              <a:rPr lang="en-US" sz="2200" dirty="0"/>
              <a:t>Especially slides 14-17 onwards and 26-28</a:t>
            </a:r>
          </a:p>
          <a:p>
            <a:pPr>
              <a:buSzPct val="100000"/>
            </a:pPr>
            <a:r>
              <a:rPr lang="en-US" sz="2200" dirty="0"/>
              <a:t>For R see </a:t>
            </a:r>
            <a:r>
              <a:rPr lang="en-US" sz="2200" dirty="0" err="1">
                <a:hlinkClick r:id="rId3"/>
              </a:rPr>
              <a:t>dplyr</a:t>
            </a:r>
            <a:r>
              <a:rPr lang="en-US" sz="2200" dirty="0">
                <a:hlinkClick r:id="rId3"/>
              </a:rPr>
              <a:t> Example 2 – Sessionize Web Events</a:t>
            </a:r>
            <a:endParaRPr lang="en-US" sz="2200" dirty="0"/>
          </a:p>
        </p:txBody>
      </p:sp>
      <p:sp>
        <p:nvSpPr>
          <p:cNvPr id="4" name="Date Placeholder 3"/>
          <p:cNvSpPr>
            <a:spLocks noGrp="1"/>
          </p:cNvSpPr>
          <p:nvPr>
            <p:ph type="dt" sz="half" idx="10"/>
          </p:nvPr>
        </p:nvSpPr>
        <p:spPr/>
        <p:txBody>
          <a:bodyPr/>
          <a:lstStyle/>
          <a:p>
            <a:pPr lvl="0"/>
            <a:fld id="{A47980B8-4776-44D3-B5EC-D207EB6357E1}"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37</a:t>
            </a:fld>
            <a:endParaRPr lang="en-US" dirty="0"/>
          </a:p>
        </p:txBody>
      </p:sp>
    </p:spTree>
    <p:extLst>
      <p:ext uri="{BB962C8B-B14F-4D97-AF65-F5344CB8AC3E}">
        <p14:creationId xmlns:p14="http://schemas.microsoft.com/office/powerpoint/2010/main" val="4502577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999" y="301320"/>
            <a:ext cx="9071640" cy="735317"/>
          </a:xfrm>
        </p:spPr>
        <p:txBody>
          <a:bodyPr/>
          <a:lstStyle/>
          <a:p>
            <a:r>
              <a:rPr lang="en-US" sz="3600" dirty="0"/>
              <a:t>Sessionization in PostgreSQL (1 of 3)</a:t>
            </a:r>
          </a:p>
        </p:txBody>
      </p:sp>
      <p:sp>
        <p:nvSpPr>
          <p:cNvPr id="4" name="Date Placeholder 3"/>
          <p:cNvSpPr>
            <a:spLocks noGrp="1"/>
          </p:cNvSpPr>
          <p:nvPr>
            <p:ph type="dt" sz="half" idx="10"/>
          </p:nvPr>
        </p:nvSpPr>
        <p:spPr/>
        <p:txBody>
          <a:bodyPr/>
          <a:lstStyle/>
          <a:p>
            <a:pPr lvl="0"/>
            <a:fld id="{4B1F3475-7499-4832-B2BC-5D4B30B8DC9F}"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38</a:t>
            </a:fld>
            <a:endParaRPr lang="en-US" dirty="0"/>
          </a:p>
        </p:txBody>
      </p:sp>
      <p:pic>
        <p:nvPicPr>
          <p:cNvPr id="7" name="Picture 6"/>
          <p:cNvPicPr>
            <a:picLocks noChangeAspect="1"/>
          </p:cNvPicPr>
          <p:nvPr/>
        </p:nvPicPr>
        <p:blipFill>
          <a:blip r:embed="rId2"/>
          <a:stretch>
            <a:fillRect/>
          </a:stretch>
        </p:blipFill>
        <p:spPr>
          <a:xfrm>
            <a:off x="315912" y="2064468"/>
            <a:ext cx="9382125" cy="4839569"/>
          </a:xfrm>
          <a:prstGeom prst="rect">
            <a:avLst/>
          </a:prstGeom>
        </p:spPr>
      </p:pic>
      <p:sp>
        <p:nvSpPr>
          <p:cNvPr id="8" name="TextBox 7"/>
          <p:cNvSpPr txBox="1"/>
          <p:nvPr/>
        </p:nvSpPr>
        <p:spPr>
          <a:xfrm>
            <a:off x="239712" y="1036637"/>
            <a:ext cx="9525000" cy="954107"/>
          </a:xfrm>
          <a:prstGeom prst="rect">
            <a:avLst/>
          </a:prstGeom>
          <a:noFill/>
        </p:spPr>
        <p:txBody>
          <a:bodyPr wrap="square" rtlCol="0">
            <a:spAutoFit/>
          </a:bodyPr>
          <a:lstStyle/>
          <a:p>
            <a:r>
              <a:rPr lang="en-US" sz="2800" dirty="0"/>
              <a:t>Problem: Sessionize web events by member ID using the 30 minute end-of-session rule. </a:t>
            </a:r>
          </a:p>
        </p:txBody>
      </p:sp>
    </p:spTree>
    <p:extLst>
      <p:ext uri="{BB962C8B-B14F-4D97-AF65-F5344CB8AC3E}">
        <p14:creationId xmlns:p14="http://schemas.microsoft.com/office/powerpoint/2010/main" val="9966471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999" y="301320"/>
            <a:ext cx="9071640" cy="735317"/>
          </a:xfrm>
        </p:spPr>
        <p:txBody>
          <a:bodyPr/>
          <a:lstStyle/>
          <a:p>
            <a:r>
              <a:rPr lang="en-US" sz="3600" dirty="0"/>
              <a:t>Sessionization in PostgreSQL (2 of 3)</a:t>
            </a:r>
          </a:p>
        </p:txBody>
      </p:sp>
      <p:sp>
        <p:nvSpPr>
          <p:cNvPr id="4" name="Date Placeholder 3"/>
          <p:cNvSpPr>
            <a:spLocks noGrp="1"/>
          </p:cNvSpPr>
          <p:nvPr>
            <p:ph type="dt" sz="half" idx="10"/>
          </p:nvPr>
        </p:nvSpPr>
        <p:spPr/>
        <p:txBody>
          <a:bodyPr/>
          <a:lstStyle/>
          <a:p>
            <a:pPr lvl="0"/>
            <a:fld id="{41867D42-7BCA-4BB4-9475-00CB9B5E5017}"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39</a:t>
            </a:fld>
            <a:endParaRPr lang="en-US" dirty="0"/>
          </a:p>
        </p:txBody>
      </p:sp>
      <p:pic>
        <p:nvPicPr>
          <p:cNvPr id="3" name="Picture 2"/>
          <p:cNvPicPr>
            <a:picLocks noChangeAspect="1"/>
          </p:cNvPicPr>
          <p:nvPr/>
        </p:nvPicPr>
        <p:blipFill>
          <a:blip r:embed="rId2"/>
          <a:stretch>
            <a:fillRect/>
          </a:stretch>
        </p:blipFill>
        <p:spPr>
          <a:xfrm>
            <a:off x="544512" y="1455737"/>
            <a:ext cx="9439770" cy="5295900"/>
          </a:xfrm>
          <a:prstGeom prst="rect">
            <a:avLst/>
          </a:prstGeom>
        </p:spPr>
      </p:pic>
    </p:spTree>
    <p:extLst>
      <p:ext uri="{BB962C8B-B14F-4D97-AF65-F5344CB8AC3E}">
        <p14:creationId xmlns:p14="http://schemas.microsoft.com/office/powerpoint/2010/main" val="41126515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544512" y="288862"/>
            <a:ext cx="1600200" cy="1052575"/>
          </a:xfrm>
          <a:prstGeom prst="rect">
            <a:avLst/>
          </a:prstGeom>
        </p:spPr>
      </p:pic>
      <p:sp>
        <p:nvSpPr>
          <p:cNvPr id="2" name="Title 1"/>
          <p:cNvSpPr>
            <a:spLocks noGrp="1"/>
          </p:cNvSpPr>
          <p:nvPr>
            <p:ph type="title"/>
          </p:nvPr>
        </p:nvSpPr>
        <p:spPr/>
        <p:txBody>
          <a:bodyPr/>
          <a:lstStyle/>
          <a:p>
            <a:r>
              <a:rPr lang="en-US" dirty="0"/>
              <a:t>     Why do we care?</a:t>
            </a:r>
          </a:p>
        </p:txBody>
      </p:sp>
      <p:sp>
        <p:nvSpPr>
          <p:cNvPr id="3" name="Content Placeholder 2"/>
          <p:cNvSpPr>
            <a:spLocks noGrp="1"/>
          </p:cNvSpPr>
          <p:nvPr>
            <p:ph idx="1"/>
          </p:nvPr>
        </p:nvSpPr>
        <p:spPr>
          <a:xfrm>
            <a:off x="527050" y="1804220"/>
            <a:ext cx="9071640" cy="1021398"/>
          </a:xfrm>
        </p:spPr>
        <p:txBody>
          <a:bodyPr/>
          <a:lstStyle/>
          <a:p>
            <a:pPr marL="108000" indent="0">
              <a:buNone/>
            </a:pPr>
            <a:r>
              <a:rPr lang="en-US" dirty="0"/>
              <a:t>Advice to Jim:  “Take care of your customers and</a:t>
            </a:r>
            <a:br>
              <a:rPr lang="en-US" dirty="0"/>
            </a:br>
            <a:r>
              <a:rPr lang="en-US" dirty="0"/>
              <a:t>they will take care of you” – Tony Gault, 1983</a:t>
            </a:r>
          </a:p>
        </p:txBody>
      </p:sp>
      <p:sp>
        <p:nvSpPr>
          <p:cNvPr id="4" name="Date Placeholder 3"/>
          <p:cNvSpPr>
            <a:spLocks noGrp="1"/>
          </p:cNvSpPr>
          <p:nvPr>
            <p:ph type="dt" sz="half" idx="10"/>
          </p:nvPr>
        </p:nvSpPr>
        <p:spPr/>
        <p:txBody>
          <a:bodyPr/>
          <a:lstStyle/>
          <a:p>
            <a:pPr lvl="0"/>
            <a:fld id="{7E094AC4-FCB7-41C5-89D7-D8096F81841B}"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4</a:t>
            </a:fld>
            <a:endParaRPr lang="en-US" dirty="0"/>
          </a:p>
        </p:txBody>
      </p:sp>
      <p:sp>
        <p:nvSpPr>
          <p:cNvPr id="7" name="TextBox 6"/>
          <p:cNvSpPr txBox="1"/>
          <p:nvPr/>
        </p:nvSpPr>
        <p:spPr>
          <a:xfrm>
            <a:off x="7021512" y="1722437"/>
            <a:ext cx="2667000" cy="1600200"/>
          </a:xfrm>
          <a:prstGeom prst="rect">
            <a:avLst/>
          </a:prstGeom>
          <a:noFill/>
        </p:spPr>
        <p:txBody>
          <a:bodyPr wrap="square" rtlCol="0">
            <a:spAutoFit/>
          </a:bodyPr>
          <a:lstStyle/>
          <a:p>
            <a:endParaRPr lang="en-US" dirty="0"/>
          </a:p>
        </p:txBody>
      </p:sp>
      <p:sp>
        <p:nvSpPr>
          <p:cNvPr id="8" name="Rectangle 7"/>
          <p:cNvSpPr/>
          <p:nvPr/>
        </p:nvSpPr>
        <p:spPr>
          <a:xfrm>
            <a:off x="7152654" y="4207699"/>
            <a:ext cx="2404715" cy="1938992"/>
          </a:xfrm>
          <a:prstGeom prst="rect">
            <a:avLst/>
          </a:prstGeom>
          <a:noFill/>
        </p:spPr>
        <p:txBody>
          <a:bodyPr wrap="square" lIns="91440" tIns="45720" rIns="91440" bIns="45720">
            <a:spAutoFit/>
          </a:bodyPr>
          <a:lstStyle/>
          <a:p>
            <a:pPr algn="ctr"/>
            <a:r>
              <a:rPr lang="en-US" sz="4000" b="1" dirty="0">
                <a:ln w="22225">
                  <a:solidFill>
                    <a:schemeClr val="accent2"/>
                  </a:solidFill>
                  <a:prstDash val="solid"/>
                </a:ln>
                <a:solidFill>
                  <a:schemeClr val="accent2">
                    <a:lumMod val="40000"/>
                    <a:lumOff val="60000"/>
                  </a:schemeClr>
                </a:solidFill>
              </a:rPr>
              <a:t>Be Customer</a:t>
            </a:r>
            <a:br>
              <a:rPr lang="en-US" sz="4000" b="1" dirty="0">
                <a:ln w="22225">
                  <a:solidFill>
                    <a:schemeClr val="accent2"/>
                  </a:solidFill>
                  <a:prstDash val="solid"/>
                </a:ln>
                <a:solidFill>
                  <a:schemeClr val="accent2">
                    <a:lumMod val="40000"/>
                    <a:lumOff val="60000"/>
                  </a:schemeClr>
                </a:solidFill>
              </a:rPr>
            </a:br>
            <a:r>
              <a:rPr lang="en-US" sz="4000" b="1" dirty="0">
                <a:ln w="22225">
                  <a:solidFill>
                    <a:schemeClr val="accent2"/>
                  </a:solidFill>
                  <a:prstDash val="solid"/>
                </a:ln>
                <a:solidFill>
                  <a:schemeClr val="accent2">
                    <a:lumMod val="40000"/>
                    <a:lumOff val="60000"/>
                  </a:schemeClr>
                </a:solidFill>
              </a:rPr>
              <a:t>Focused!</a:t>
            </a:r>
          </a:p>
        </p:txBody>
      </p:sp>
      <p:pic>
        <p:nvPicPr>
          <p:cNvPr id="9" name="Picture 8"/>
          <p:cNvPicPr>
            <a:picLocks noChangeAspect="1"/>
          </p:cNvPicPr>
          <p:nvPr/>
        </p:nvPicPr>
        <p:blipFill>
          <a:blip r:embed="rId3"/>
          <a:stretch>
            <a:fillRect/>
          </a:stretch>
        </p:blipFill>
        <p:spPr>
          <a:xfrm>
            <a:off x="544513" y="3017837"/>
            <a:ext cx="5486400" cy="1828800"/>
          </a:xfrm>
          <a:prstGeom prst="rect">
            <a:avLst/>
          </a:prstGeom>
        </p:spPr>
      </p:pic>
      <p:pic>
        <p:nvPicPr>
          <p:cNvPr id="10" name="Picture 9"/>
          <p:cNvPicPr>
            <a:picLocks noChangeAspect="1"/>
          </p:cNvPicPr>
          <p:nvPr/>
        </p:nvPicPr>
        <p:blipFill>
          <a:blip r:embed="rId4"/>
          <a:stretch>
            <a:fillRect/>
          </a:stretch>
        </p:blipFill>
        <p:spPr>
          <a:xfrm>
            <a:off x="563563" y="4976995"/>
            <a:ext cx="5448300" cy="1889232"/>
          </a:xfrm>
          <a:prstGeom prst="rect">
            <a:avLst/>
          </a:prstGeom>
        </p:spPr>
      </p:pic>
    </p:spTree>
    <p:extLst>
      <p:ext uri="{BB962C8B-B14F-4D97-AF65-F5344CB8AC3E}">
        <p14:creationId xmlns:p14="http://schemas.microsoft.com/office/powerpoint/2010/main" val="4032869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999" y="301320"/>
            <a:ext cx="9071640" cy="735317"/>
          </a:xfrm>
        </p:spPr>
        <p:txBody>
          <a:bodyPr/>
          <a:lstStyle/>
          <a:p>
            <a:r>
              <a:rPr lang="en-US" sz="3600" dirty="0"/>
              <a:t>Sessionization in PostgreSQL (3 of 3)</a:t>
            </a:r>
          </a:p>
        </p:txBody>
      </p:sp>
      <p:sp>
        <p:nvSpPr>
          <p:cNvPr id="4" name="Date Placeholder 3"/>
          <p:cNvSpPr>
            <a:spLocks noGrp="1"/>
          </p:cNvSpPr>
          <p:nvPr>
            <p:ph type="dt" sz="half" idx="10"/>
          </p:nvPr>
        </p:nvSpPr>
        <p:spPr/>
        <p:txBody>
          <a:bodyPr/>
          <a:lstStyle/>
          <a:p>
            <a:pPr lvl="0"/>
            <a:fld id="{9E73F821-1BE2-4302-B736-ED06DADDE375}"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40</a:t>
            </a:fld>
            <a:endParaRPr lang="en-US" dirty="0"/>
          </a:p>
        </p:txBody>
      </p:sp>
      <p:pic>
        <p:nvPicPr>
          <p:cNvPr id="3" name="Picture 2"/>
          <p:cNvPicPr>
            <a:picLocks noChangeAspect="1"/>
          </p:cNvPicPr>
          <p:nvPr/>
        </p:nvPicPr>
        <p:blipFill>
          <a:blip r:embed="rId2"/>
          <a:stretch>
            <a:fillRect/>
          </a:stretch>
        </p:blipFill>
        <p:spPr>
          <a:xfrm>
            <a:off x="210867" y="1455566"/>
            <a:ext cx="9727708" cy="5372271"/>
          </a:xfrm>
          <a:prstGeom prst="rect">
            <a:avLst/>
          </a:prstGeom>
        </p:spPr>
      </p:pic>
    </p:spTree>
    <p:extLst>
      <p:ext uri="{BB962C8B-B14F-4D97-AF65-F5344CB8AC3E}">
        <p14:creationId xmlns:p14="http://schemas.microsoft.com/office/powerpoint/2010/main" val="20481019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999" y="301320"/>
            <a:ext cx="9071640" cy="735317"/>
          </a:xfrm>
        </p:spPr>
        <p:txBody>
          <a:bodyPr/>
          <a:lstStyle/>
          <a:p>
            <a:r>
              <a:rPr lang="en-US" dirty="0"/>
              <a:t>Sessionization in R w/ dplyr</a:t>
            </a:r>
          </a:p>
        </p:txBody>
      </p:sp>
      <p:sp>
        <p:nvSpPr>
          <p:cNvPr id="4" name="Date Placeholder 3"/>
          <p:cNvSpPr>
            <a:spLocks noGrp="1"/>
          </p:cNvSpPr>
          <p:nvPr>
            <p:ph type="dt" sz="half" idx="10"/>
          </p:nvPr>
        </p:nvSpPr>
        <p:spPr/>
        <p:txBody>
          <a:bodyPr/>
          <a:lstStyle/>
          <a:p>
            <a:pPr lvl="0"/>
            <a:fld id="{1307FC84-54B1-42CD-830C-FE5F5DF4701D}"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41</a:t>
            </a:fld>
            <a:endParaRPr lang="en-US" dirty="0"/>
          </a:p>
        </p:txBody>
      </p:sp>
      <p:pic>
        <p:nvPicPr>
          <p:cNvPr id="7" name="Picture 6"/>
          <p:cNvPicPr>
            <a:picLocks noChangeAspect="1"/>
          </p:cNvPicPr>
          <p:nvPr/>
        </p:nvPicPr>
        <p:blipFill>
          <a:blip r:embed="rId2"/>
          <a:stretch>
            <a:fillRect/>
          </a:stretch>
        </p:blipFill>
        <p:spPr>
          <a:xfrm>
            <a:off x="315912" y="2265362"/>
            <a:ext cx="9536280" cy="4333875"/>
          </a:xfrm>
          <a:prstGeom prst="rect">
            <a:avLst/>
          </a:prstGeom>
        </p:spPr>
      </p:pic>
      <p:sp>
        <p:nvSpPr>
          <p:cNvPr id="8" name="TextBox 7"/>
          <p:cNvSpPr txBox="1"/>
          <p:nvPr/>
        </p:nvSpPr>
        <p:spPr>
          <a:xfrm>
            <a:off x="315912" y="6560198"/>
            <a:ext cx="9525000" cy="461665"/>
          </a:xfrm>
          <a:prstGeom prst="rect">
            <a:avLst/>
          </a:prstGeom>
          <a:noFill/>
        </p:spPr>
        <p:txBody>
          <a:bodyPr wrap="square" rtlCol="0">
            <a:spAutoFit/>
          </a:bodyPr>
          <a:lstStyle/>
          <a:p>
            <a:r>
              <a:rPr lang="en-US" sz="2400" dirty="0"/>
              <a:t>For full details see </a:t>
            </a:r>
            <a:r>
              <a:rPr lang="en-US" sz="2400" dirty="0">
                <a:hlinkClick r:id="rId3"/>
              </a:rPr>
              <a:t>dplyr Example 2 - Sessionize Web Events</a:t>
            </a:r>
            <a:endParaRPr lang="en-US" sz="2400" dirty="0"/>
          </a:p>
        </p:txBody>
      </p:sp>
      <p:sp>
        <p:nvSpPr>
          <p:cNvPr id="9" name="TextBox 8"/>
          <p:cNvSpPr txBox="1"/>
          <p:nvPr/>
        </p:nvSpPr>
        <p:spPr>
          <a:xfrm>
            <a:off x="239712" y="1225530"/>
            <a:ext cx="9525000" cy="954107"/>
          </a:xfrm>
          <a:prstGeom prst="rect">
            <a:avLst/>
          </a:prstGeom>
          <a:noFill/>
        </p:spPr>
        <p:txBody>
          <a:bodyPr wrap="square" rtlCol="0">
            <a:spAutoFit/>
          </a:bodyPr>
          <a:lstStyle/>
          <a:p>
            <a:r>
              <a:rPr lang="en-US" sz="2800" dirty="0"/>
              <a:t>Problem: Sessionize AOL search events by ID using the 30 minute end-of-session rule. </a:t>
            </a:r>
          </a:p>
        </p:txBody>
      </p:sp>
    </p:spTree>
    <p:extLst>
      <p:ext uri="{BB962C8B-B14F-4D97-AF65-F5344CB8AC3E}">
        <p14:creationId xmlns:p14="http://schemas.microsoft.com/office/powerpoint/2010/main" val="1905699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544512" y="288862"/>
            <a:ext cx="1600200" cy="1052575"/>
          </a:xfrm>
          <a:prstGeom prst="rect">
            <a:avLst/>
          </a:prstGeom>
        </p:spPr>
      </p:pic>
      <p:sp>
        <p:nvSpPr>
          <p:cNvPr id="2" name="Title 1"/>
          <p:cNvSpPr>
            <a:spLocks noGrp="1"/>
          </p:cNvSpPr>
          <p:nvPr>
            <p:ph type="title"/>
          </p:nvPr>
        </p:nvSpPr>
        <p:spPr/>
        <p:txBody>
          <a:bodyPr/>
          <a:lstStyle/>
          <a:p>
            <a:r>
              <a:rPr lang="en-US" dirty="0"/>
              <a:t>     Take Care of Them!</a:t>
            </a:r>
          </a:p>
        </p:txBody>
      </p:sp>
      <p:sp>
        <p:nvSpPr>
          <p:cNvPr id="3" name="Content Placeholder 2"/>
          <p:cNvSpPr>
            <a:spLocks noGrp="1"/>
          </p:cNvSpPr>
          <p:nvPr>
            <p:ph idx="1"/>
          </p:nvPr>
        </p:nvSpPr>
        <p:spPr>
          <a:xfrm>
            <a:off x="503999" y="1613562"/>
            <a:ext cx="9071640" cy="1328075"/>
          </a:xfrm>
        </p:spPr>
        <p:txBody>
          <a:bodyPr/>
          <a:lstStyle/>
          <a:p>
            <a:pPr marL="108000" indent="0">
              <a:buNone/>
            </a:pPr>
            <a:r>
              <a:rPr lang="en-US" dirty="0"/>
              <a:t>To do so, we need to understand them.</a:t>
            </a:r>
            <a:endParaRPr lang="en-US" sz="800" dirty="0"/>
          </a:p>
          <a:p>
            <a:pPr marL="108000" indent="0">
              <a:buNone/>
            </a:pPr>
            <a:r>
              <a:rPr lang="en-US" dirty="0"/>
              <a:t>Back to Journalism 101!</a:t>
            </a:r>
          </a:p>
        </p:txBody>
      </p:sp>
      <p:sp>
        <p:nvSpPr>
          <p:cNvPr id="4" name="Date Placeholder 3"/>
          <p:cNvSpPr>
            <a:spLocks noGrp="1"/>
          </p:cNvSpPr>
          <p:nvPr>
            <p:ph type="dt" sz="half" idx="10"/>
          </p:nvPr>
        </p:nvSpPr>
        <p:spPr/>
        <p:txBody>
          <a:bodyPr/>
          <a:lstStyle/>
          <a:p>
            <a:pPr lvl="0"/>
            <a:fld id="{B4F27AA9-669D-422A-8364-42FBF939A772}"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5</a:t>
            </a:fld>
            <a:endParaRPr lang="en-US" dirty="0"/>
          </a:p>
        </p:txBody>
      </p:sp>
      <p:pic>
        <p:nvPicPr>
          <p:cNvPr id="9" name="Picture 8"/>
          <p:cNvPicPr>
            <a:picLocks noChangeAspect="1"/>
          </p:cNvPicPr>
          <p:nvPr/>
        </p:nvPicPr>
        <p:blipFill>
          <a:blip r:embed="rId3"/>
          <a:stretch>
            <a:fillRect/>
          </a:stretch>
        </p:blipFill>
        <p:spPr>
          <a:xfrm>
            <a:off x="1154112" y="3094037"/>
            <a:ext cx="5205968" cy="3657600"/>
          </a:xfrm>
          <a:prstGeom prst="rect">
            <a:avLst/>
          </a:prstGeom>
        </p:spPr>
      </p:pic>
      <p:sp>
        <p:nvSpPr>
          <p:cNvPr id="10" name="Rectangle 9"/>
          <p:cNvSpPr/>
          <p:nvPr/>
        </p:nvSpPr>
        <p:spPr>
          <a:xfrm>
            <a:off x="7010193" y="3307659"/>
            <a:ext cx="2304011" cy="2308324"/>
          </a:xfrm>
          <a:prstGeom prst="rect">
            <a:avLst/>
          </a:prstGeom>
          <a:noFill/>
        </p:spPr>
        <p:txBody>
          <a:bodyPr wrap="square" lIns="91440" tIns="45720" rIns="91440" bIns="45720">
            <a:spAutoFit/>
          </a:bodyPr>
          <a:lstStyle/>
          <a:p>
            <a:pPr algn="ctr"/>
            <a:r>
              <a:rPr lang="en-US" sz="3600" b="1" dirty="0">
                <a:ln w="22225">
                  <a:solidFill>
                    <a:schemeClr val="accent2"/>
                  </a:solidFill>
                  <a:prstDash val="solid"/>
                </a:ln>
                <a:solidFill>
                  <a:schemeClr val="accent2">
                    <a:lumMod val="40000"/>
                    <a:lumOff val="60000"/>
                  </a:schemeClr>
                </a:solidFill>
              </a:rPr>
              <a:t>Five of these are</a:t>
            </a:r>
          </a:p>
          <a:p>
            <a:pPr algn="ctr"/>
            <a:r>
              <a:rPr lang="en-US" sz="3600" b="1" dirty="0">
                <a:ln w="22225">
                  <a:solidFill>
                    <a:schemeClr val="accent2"/>
                  </a:solidFill>
                  <a:prstDash val="solid"/>
                </a:ln>
                <a:solidFill>
                  <a:schemeClr val="accent2">
                    <a:lumMod val="40000"/>
                    <a:lumOff val="60000"/>
                  </a:schemeClr>
                </a:solidFill>
              </a:rPr>
              <a:t>kind of easy.</a:t>
            </a:r>
          </a:p>
        </p:txBody>
      </p:sp>
    </p:spTree>
    <p:extLst>
      <p:ext uri="{BB962C8B-B14F-4D97-AF65-F5344CB8AC3E}">
        <p14:creationId xmlns:p14="http://schemas.microsoft.com/office/powerpoint/2010/main" val="2046234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544512" y="288862"/>
            <a:ext cx="1600200" cy="1052575"/>
          </a:xfrm>
          <a:prstGeom prst="rect">
            <a:avLst/>
          </a:prstGeom>
        </p:spPr>
      </p:pic>
      <p:sp>
        <p:nvSpPr>
          <p:cNvPr id="2" name="Title 1"/>
          <p:cNvSpPr>
            <a:spLocks noGrp="1"/>
          </p:cNvSpPr>
          <p:nvPr>
            <p:ph type="title"/>
          </p:nvPr>
        </p:nvSpPr>
        <p:spPr/>
        <p:txBody>
          <a:bodyPr/>
          <a:lstStyle/>
          <a:p>
            <a:r>
              <a:rPr lang="en-US" dirty="0"/>
              <a:t>           The Big Customer Challenge</a:t>
            </a:r>
          </a:p>
        </p:txBody>
      </p:sp>
      <p:sp>
        <p:nvSpPr>
          <p:cNvPr id="4" name="Date Placeholder 3"/>
          <p:cNvSpPr>
            <a:spLocks noGrp="1"/>
          </p:cNvSpPr>
          <p:nvPr>
            <p:ph type="dt" sz="half" idx="10"/>
          </p:nvPr>
        </p:nvSpPr>
        <p:spPr/>
        <p:txBody>
          <a:bodyPr/>
          <a:lstStyle/>
          <a:p>
            <a:pPr lvl="0"/>
            <a:fld id="{50671DDE-B887-4E9D-B955-A6BE2CAC0FB6}"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6</a:t>
            </a:fld>
            <a:endParaRPr lang="en-US" dirty="0"/>
          </a:p>
        </p:txBody>
      </p:sp>
      <p:sp>
        <p:nvSpPr>
          <p:cNvPr id="7" name="TextBox 6"/>
          <p:cNvSpPr txBox="1"/>
          <p:nvPr/>
        </p:nvSpPr>
        <p:spPr>
          <a:xfrm>
            <a:off x="7021512" y="1722437"/>
            <a:ext cx="2667000" cy="1600200"/>
          </a:xfrm>
          <a:prstGeom prst="rect">
            <a:avLst/>
          </a:prstGeom>
          <a:noFill/>
        </p:spPr>
        <p:txBody>
          <a:bodyPr wrap="square" rtlCol="0">
            <a:spAutoFit/>
          </a:bodyPr>
          <a:lstStyle/>
          <a:p>
            <a:endParaRPr lang="en-US" dirty="0"/>
          </a:p>
        </p:txBody>
      </p:sp>
      <p:sp>
        <p:nvSpPr>
          <p:cNvPr id="8" name="Rectangle 7"/>
          <p:cNvSpPr/>
          <p:nvPr/>
        </p:nvSpPr>
        <p:spPr>
          <a:xfrm>
            <a:off x="925512" y="1645374"/>
            <a:ext cx="8706563" cy="923330"/>
          </a:xfrm>
          <a:prstGeom prst="rect">
            <a:avLst/>
          </a:prstGeom>
          <a:noFill/>
        </p:spPr>
        <p:txBody>
          <a:bodyPr wrap="square" lIns="91440" tIns="45720" rIns="91440" bIns="45720">
            <a:spAutoFit/>
          </a:bodyPr>
          <a:lstStyle/>
          <a:p>
            <a:pPr algn="ctr"/>
            <a:r>
              <a:rPr lang="en-US" sz="5400" b="1" dirty="0">
                <a:ln w="22225">
                  <a:solidFill>
                    <a:schemeClr val="accent2"/>
                  </a:solidFill>
                  <a:prstDash val="solid"/>
                </a:ln>
                <a:solidFill>
                  <a:schemeClr val="accent2">
                    <a:lumMod val="40000"/>
                    <a:lumOff val="60000"/>
                  </a:schemeClr>
                </a:solidFill>
              </a:rPr>
              <a:t>Why?</a:t>
            </a:r>
          </a:p>
        </p:txBody>
      </p:sp>
      <p:pic>
        <p:nvPicPr>
          <p:cNvPr id="9" name="Picture 8"/>
          <p:cNvPicPr>
            <a:picLocks noChangeAspect="1"/>
          </p:cNvPicPr>
          <p:nvPr/>
        </p:nvPicPr>
        <p:blipFill>
          <a:blip r:embed="rId3"/>
          <a:stretch>
            <a:fillRect/>
          </a:stretch>
        </p:blipFill>
        <p:spPr>
          <a:xfrm>
            <a:off x="392112" y="2933918"/>
            <a:ext cx="3858226" cy="3640762"/>
          </a:xfrm>
          <a:prstGeom prst="rect">
            <a:avLst/>
          </a:prstGeom>
        </p:spPr>
      </p:pic>
      <p:pic>
        <p:nvPicPr>
          <p:cNvPr id="10" name="Picture 9"/>
          <p:cNvPicPr>
            <a:picLocks noChangeAspect="1"/>
          </p:cNvPicPr>
          <p:nvPr/>
        </p:nvPicPr>
        <p:blipFill>
          <a:blip r:embed="rId4"/>
          <a:stretch>
            <a:fillRect/>
          </a:stretch>
        </p:blipFill>
        <p:spPr>
          <a:xfrm>
            <a:off x="5194825" y="2851863"/>
            <a:ext cx="4792137" cy="3722817"/>
          </a:xfrm>
          <a:prstGeom prst="rect">
            <a:avLst/>
          </a:prstGeom>
        </p:spPr>
      </p:pic>
    </p:spTree>
    <p:extLst>
      <p:ext uri="{BB962C8B-B14F-4D97-AF65-F5344CB8AC3E}">
        <p14:creationId xmlns:p14="http://schemas.microsoft.com/office/powerpoint/2010/main" val="4254318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Customers Are Viewed Through…</a:t>
            </a:r>
          </a:p>
        </p:txBody>
      </p:sp>
      <p:sp>
        <p:nvSpPr>
          <p:cNvPr id="4" name="Date Placeholder 3"/>
          <p:cNvSpPr>
            <a:spLocks noGrp="1"/>
          </p:cNvSpPr>
          <p:nvPr>
            <p:ph type="dt" sz="half" idx="10"/>
          </p:nvPr>
        </p:nvSpPr>
        <p:spPr/>
        <p:txBody>
          <a:bodyPr/>
          <a:lstStyle/>
          <a:p>
            <a:pPr lvl="0"/>
            <a:fld id="{20CEF693-E361-4B33-A0DA-F50C704A879E}"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7</a:t>
            </a:fld>
            <a:endParaRPr lang="en-US" dirty="0"/>
          </a:p>
        </p:txBody>
      </p:sp>
      <p:pic>
        <p:nvPicPr>
          <p:cNvPr id="6" name="Picture 5"/>
          <p:cNvPicPr>
            <a:picLocks noChangeAspect="1"/>
          </p:cNvPicPr>
          <p:nvPr/>
        </p:nvPicPr>
        <p:blipFill>
          <a:blip r:embed="rId2"/>
          <a:stretch>
            <a:fillRect/>
          </a:stretch>
        </p:blipFill>
        <p:spPr>
          <a:xfrm>
            <a:off x="863106" y="1988008"/>
            <a:ext cx="8353425" cy="4336477"/>
          </a:xfrm>
          <a:prstGeom prst="rect">
            <a:avLst/>
          </a:prstGeom>
        </p:spPr>
      </p:pic>
    </p:spTree>
    <p:extLst>
      <p:ext uri="{BB962C8B-B14F-4D97-AF65-F5344CB8AC3E}">
        <p14:creationId xmlns:p14="http://schemas.microsoft.com/office/powerpoint/2010/main" val="3006783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rot="20236403">
            <a:off x="3074971" y="3989705"/>
            <a:ext cx="4770435" cy="646331"/>
          </a:xfrm>
          <a:prstGeom prst="rect">
            <a:avLst/>
          </a:prstGeom>
          <a:noFill/>
        </p:spPr>
        <p:txBody>
          <a:bodyPr wrap="square" lIns="91440" tIns="45720" rIns="91440" bIns="45720">
            <a:spAutoFit/>
          </a:bodyPr>
          <a:lstStyle/>
          <a:p>
            <a:pPr algn="ctr"/>
            <a:r>
              <a:rPr lang="en-US" sz="3600" b="1" dirty="0">
                <a:ln w="22225">
                  <a:solidFill>
                    <a:schemeClr val="accent2"/>
                  </a:solidFill>
                  <a:prstDash val="solid"/>
                </a:ln>
                <a:solidFill>
                  <a:schemeClr val="accent2">
                    <a:lumMod val="40000"/>
                    <a:lumOff val="60000"/>
                  </a:schemeClr>
                </a:solidFill>
              </a:rPr>
              <a:t>Customer ID!</a:t>
            </a:r>
          </a:p>
        </p:txBody>
      </p:sp>
      <p:sp>
        <p:nvSpPr>
          <p:cNvPr id="16" name="Rounded Rectangle 15"/>
          <p:cNvSpPr/>
          <p:nvPr/>
        </p:nvSpPr>
        <p:spPr>
          <a:xfrm>
            <a:off x="315912" y="1417637"/>
            <a:ext cx="4600575" cy="2830802"/>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04825" y="303214"/>
            <a:ext cx="9072563" cy="897806"/>
          </a:xfrm>
        </p:spPr>
        <p:txBody>
          <a:bodyPr/>
          <a:lstStyle/>
          <a:p>
            <a:pPr>
              <a:buNone/>
            </a:pPr>
            <a:r>
              <a:rPr lang="en-US" dirty="0"/>
              <a:t>Data Flavors</a:t>
            </a:r>
          </a:p>
        </p:txBody>
      </p:sp>
      <p:sp>
        <p:nvSpPr>
          <p:cNvPr id="8" name="Text Placeholder 7"/>
          <p:cNvSpPr>
            <a:spLocks noGrp="1"/>
          </p:cNvSpPr>
          <p:nvPr>
            <p:ph type="body" idx="1"/>
          </p:nvPr>
        </p:nvSpPr>
        <p:spPr>
          <a:xfrm>
            <a:off x="504825" y="1417637"/>
            <a:ext cx="4452938" cy="533690"/>
          </a:xfrm>
        </p:spPr>
        <p:txBody>
          <a:bodyPr/>
          <a:lstStyle/>
          <a:p>
            <a:pPr algn="l"/>
            <a:r>
              <a:rPr lang="en-US" sz="3200" dirty="0"/>
              <a:t>Operational Systems</a:t>
            </a:r>
          </a:p>
        </p:txBody>
      </p:sp>
      <p:sp>
        <p:nvSpPr>
          <p:cNvPr id="9" name="Content Placeholder 8"/>
          <p:cNvSpPr>
            <a:spLocks noGrp="1"/>
          </p:cNvSpPr>
          <p:nvPr>
            <p:ph sz="half" idx="2"/>
          </p:nvPr>
        </p:nvSpPr>
        <p:spPr>
          <a:xfrm>
            <a:off x="504825" y="1951327"/>
            <a:ext cx="4452938" cy="1906008"/>
          </a:xfrm>
        </p:spPr>
        <p:txBody>
          <a:bodyPr numCol="1"/>
          <a:lstStyle/>
          <a:p>
            <a:pPr marL="0" indent="-182880">
              <a:spcAft>
                <a:spcPts val="0"/>
              </a:spcAft>
            </a:pPr>
            <a:r>
              <a:rPr lang="en-US" dirty="0"/>
              <a:t>Order Processing</a:t>
            </a:r>
          </a:p>
          <a:p>
            <a:pPr marL="0" indent="-182880">
              <a:spcAft>
                <a:spcPts val="0"/>
              </a:spcAft>
            </a:pPr>
            <a:r>
              <a:rPr lang="en-US" dirty="0"/>
              <a:t>Fulfillment</a:t>
            </a:r>
          </a:p>
          <a:p>
            <a:pPr marL="0" indent="-182880">
              <a:spcAft>
                <a:spcPts val="0"/>
              </a:spcAft>
            </a:pPr>
            <a:r>
              <a:rPr lang="en-US" dirty="0"/>
              <a:t>Web site(s)</a:t>
            </a:r>
          </a:p>
          <a:p>
            <a:pPr marL="0" indent="-182880">
              <a:spcAft>
                <a:spcPts val="0"/>
              </a:spcAft>
            </a:pPr>
            <a:r>
              <a:rPr lang="en-US" dirty="0"/>
              <a:t>Call Centers (CRMs)</a:t>
            </a:r>
          </a:p>
          <a:p>
            <a:pPr marL="0" indent="-182880">
              <a:spcAft>
                <a:spcPts val="0"/>
              </a:spcAft>
            </a:pPr>
            <a:r>
              <a:rPr lang="en-US" dirty="0"/>
              <a:t>Email system(s)</a:t>
            </a:r>
          </a:p>
          <a:p>
            <a:pPr marL="0" indent="-182880">
              <a:spcAft>
                <a:spcPts val="0"/>
              </a:spcAft>
            </a:pPr>
            <a:r>
              <a:rPr lang="en-US" dirty="0"/>
              <a:t>Front line employee “systems”</a:t>
            </a:r>
          </a:p>
        </p:txBody>
      </p:sp>
      <p:sp>
        <p:nvSpPr>
          <p:cNvPr id="10" name="Text Placeholder 9"/>
          <p:cNvSpPr>
            <a:spLocks noGrp="1"/>
          </p:cNvSpPr>
          <p:nvPr>
            <p:ph type="body" sz="quarter" idx="3"/>
          </p:nvPr>
        </p:nvSpPr>
        <p:spPr>
          <a:xfrm>
            <a:off x="5460999" y="1417637"/>
            <a:ext cx="4456113" cy="533690"/>
          </a:xfrm>
        </p:spPr>
        <p:txBody>
          <a:bodyPr/>
          <a:lstStyle/>
          <a:p>
            <a:pPr algn="l"/>
            <a:r>
              <a:rPr lang="en-US" sz="3200" dirty="0"/>
              <a:t>Direct Responses</a:t>
            </a:r>
          </a:p>
        </p:txBody>
      </p:sp>
      <p:sp>
        <p:nvSpPr>
          <p:cNvPr id="11" name="Content Placeholder 10"/>
          <p:cNvSpPr>
            <a:spLocks noGrp="1"/>
          </p:cNvSpPr>
          <p:nvPr>
            <p:ph sz="quarter" idx="4"/>
          </p:nvPr>
        </p:nvSpPr>
        <p:spPr>
          <a:xfrm>
            <a:off x="5460999" y="1951327"/>
            <a:ext cx="4456113" cy="1906008"/>
          </a:xfrm>
        </p:spPr>
        <p:txBody>
          <a:bodyPr/>
          <a:lstStyle/>
          <a:p>
            <a:pPr marL="0" indent="-182880">
              <a:spcAft>
                <a:spcPts val="0"/>
              </a:spcAft>
            </a:pPr>
            <a:r>
              <a:rPr lang="en-US" dirty="0"/>
              <a:t>Stated preferences</a:t>
            </a:r>
          </a:p>
          <a:p>
            <a:pPr marL="0" indent="-182880">
              <a:spcAft>
                <a:spcPts val="0"/>
              </a:spcAft>
            </a:pPr>
            <a:r>
              <a:rPr lang="en-US" dirty="0"/>
              <a:t>Search requests</a:t>
            </a:r>
          </a:p>
          <a:p>
            <a:pPr marL="0" indent="-182880">
              <a:spcAft>
                <a:spcPts val="0"/>
              </a:spcAft>
            </a:pPr>
            <a:r>
              <a:rPr lang="en-US" dirty="0"/>
              <a:t>Mindful clicks</a:t>
            </a:r>
          </a:p>
          <a:p>
            <a:pPr marL="0" indent="-182880">
              <a:spcAft>
                <a:spcPts val="0"/>
              </a:spcAft>
            </a:pPr>
            <a:r>
              <a:rPr lang="en-US" dirty="0"/>
              <a:t>Surveys: NPS, satisfaction, …</a:t>
            </a:r>
          </a:p>
          <a:p>
            <a:pPr marL="0" indent="-182880">
              <a:spcAft>
                <a:spcPts val="0"/>
              </a:spcAft>
            </a:pPr>
            <a:r>
              <a:rPr lang="en-US" dirty="0"/>
              <a:t>Social Comments</a:t>
            </a:r>
          </a:p>
        </p:txBody>
      </p:sp>
      <p:sp>
        <p:nvSpPr>
          <p:cNvPr id="4" name="Date Placeholder 3"/>
          <p:cNvSpPr>
            <a:spLocks noGrp="1"/>
          </p:cNvSpPr>
          <p:nvPr>
            <p:ph type="dt" sz="half" idx="10"/>
          </p:nvPr>
        </p:nvSpPr>
        <p:spPr/>
        <p:txBody>
          <a:bodyPr/>
          <a:lstStyle/>
          <a:p>
            <a:pPr lvl="0"/>
            <a:fld id="{E6500541-DF4D-4308-B963-336FCC0934D7}" type="datetime1">
              <a:rPr lang="en-US" smtClean="0"/>
              <a:t>10/23/2018</a:t>
            </a:fld>
            <a:endParaRPr lang="en-US" dirty="0"/>
          </a:p>
        </p:txBody>
      </p:sp>
      <p:sp>
        <p:nvSpPr>
          <p:cNvPr id="5" name="Slide Number Placeholder 4"/>
          <p:cNvSpPr>
            <a:spLocks noGrp="1"/>
          </p:cNvSpPr>
          <p:nvPr>
            <p:ph type="sldNum" sz="quarter" idx="11"/>
          </p:nvPr>
        </p:nvSpPr>
        <p:spPr/>
        <p:txBody>
          <a:bodyPr/>
          <a:lstStyle/>
          <a:p>
            <a:pPr lvl="0"/>
            <a:fld id="{71F6ABF6-8DB5-4B90-AE04-97DFE4D0D144}" type="slidenum">
              <a:rPr lang="en-US" smtClean="0"/>
              <a:t>8</a:t>
            </a:fld>
            <a:endParaRPr lang="en-US" dirty="0"/>
          </a:p>
        </p:txBody>
      </p:sp>
      <p:sp>
        <p:nvSpPr>
          <p:cNvPr id="12" name="Text Placeholder 7"/>
          <p:cNvSpPr txBox="1">
            <a:spLocks/>
          </p:cNvSpPr>
          <p:nvPr/>
        </p:nvSpPr>
        <p:spPr>
          <a:xfrm>
            <a:off x="463549" y="4248439"/>
            <a:ext cx="4452938" cy="533690"/>
          </a:xfrm>
          <a:prstGeom prst="rect">
            <a:avLst/>
          </a:prstGeom>
          <a:noFill/>
          <a:ln>
            <a:noFill/>
          </a:ln>
        </p:spPr>
        <p:txBody>
          <a:bodyPr lIns="0" tIns="0" rIns="0" bIns="0" anchor="b"/>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0" lvl="0" indent="0" rtl="0" eaLnBrk="1" hangingPunct="1">
              <a:spcBef>
                <a:spcPts val="0"/>
              </a:spcBef>
              <a:spcAft>
                <a:spcPts val="1417"/>
              </a:spcAft>
              <a:buSzPct val="45000"/>
              <a:buFont typeface="StarSymbol"/>
              <a:buNone/>
              <a:tabLst/>
              <a:defRPr lang="en-US" sz="2400" b="1" i="0" u="none" strike="noStrike" kern="1200" cap="none">
                <a:ln>
                  <a:noFill/>
                </a:ln>
                <a:latin typeface="Liberation Sans" pitchFamily="18"/>
                <a:ea typeface="Microsoft YaHei" pitchFamily="2"/>
                <a:cs typeface="Mangal" pitchFamily="2"/>
              </a:defRPr>
            </a:lvl1pPr>
            <a:lvl2pPr marL="457200" lvl="1" indent="0">
              <a:spcBef>
                <a:spcPts val="0"/>
              </a:spcBef>
              <a:spcAft>
                <a:spcPts val="1134"/>
              </a:spcAft>
              <a:buSzPct val="75000"/>
              <a:buFont typeface="StarSymbol"/>
              <a:buNone/>
              <a:defRPr lang="en-US" sz="2000" b="1" i="0" u="none" strike="noStrike" kern="1200" cap="none">
                <a:ln>
                  <a:noFill/>
                </a:ln>
                <a:latin typeface="Liberation Sans" pitchFamily="18"/>
                <a:ea typeface="Microsoft YaHei" pitchFamily="2"/>
                <a:cs typeface="Mangal" pitchFamily="2"/>
              </a:defRPr>
            </a:lvl2pPr>
            <a:lvl3pPr marL="914400" lvl="2" indent="0">
              <a:spcBef>
                <a:spcPts val="0"/>
              </a:spcBef>
              <a:spcAft>
                <a:spcPts val="850"/>
              </a:spcAft>
              <a:buSzPct val="45000"/>
              <a:buFont typeface="StarSymbol"/>
              <a:buNone/>
              <a:defRPr lang="en-US" sz="1800" b="1" i="0" u="none" strike="noStrike" kern="1200" cap="none">
                <a:ln>
                  <a:noFill/>
                </a:ln>
                <a:latin typeface="Liberation Sans" pitchFamily="18"/>
                <a:ea typeface="Microsoft YaHei" pitchFamily="2"/>
                <a:cs typeface="Mangal" pitchFamily="2"/>
              </a:defRPr>
            </a:lvl3pPr>
            <a:lvl4pPr marL="1371600" lvl="3" indent="0">
              <a:spcBef>
                <a:spcPts val="0"/>
              </a:spcBef>
              <a:spcAft>
                <a:spcPts val="567"/>
              </a:spcAft>
              <a:buSzPct val="75000"/>
              <a:buFont typeface="StarSymbol"/>
              <a:buNone/>
              <a:defRPr lang="en-US" sz="1600" b="1" i="0" u="none" strike="noStrike" kern="1200" cap="none">
                <a:ln>
                  <a:noFill/>
                </a:ln>
                <a:latin typeface="Liberation Sans" pitchFamily="18"/>
                <a:ea typeface="Microsoft YaHei" pitchFamily="2"/>
                <a:cs typeface="Mangal" pitchFamily="2"/>
              </a:defRPr>
            </a:lvl4pPr>
            <a:lvl5pPr marL="1828800" lvl="4"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5pPr>
            <a:lvl6pPr marL="2286000" lvl="5"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6pPr>
            <a:lvl7pPr marL="2743200" lvl="6"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7pPr>
            <a:lvl8pPr marL="3200400" lvl="7"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8pPr>
            <a:lvl9pPr marL="3657600" lvl="8"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9pPr>
          </a:lstStyle>
          <a:p>
            <a:r>
              <a:rPr lang="en-US" sz="3200" dirty="0">
                <a:solidFill>
                  <a:sysClr val="windowText" lastClr="000000"/>
                </a:solidFill>
              </a:rPr>
              <a:t>Data Appends</a:t>
            </a:r>
          </a:p>
        </p:txBody>
      </p:sp>
      <p:sp>
        <p:nvSpPr>
          <p:cNvPr id="13" name="Content Placeholder 8"/>
          <p:cNvSpPr txBox="1">
            <a:spLocks/>
          </p:cNvSpPr>
          <p:nvPr/>
        </p:nvSpPr>
        <p:spPr>
          <a:xfrm>
            <a:off x="463549" y="4782129"/>
            <a:ext cx="4452938" cy="2121908"/>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rtl="0" eaLnBrk="1" hangingPunct="1">
              <a:spcBef>
                <a:spcPts val="0"/>
              </a:spcBef>
              <a:spcAft>
                <a:spcPts val="1417"/>
              </a:spcAft>
              <a:buSzPct val="45000"/>
              <a:buFont typeface="StarSymbol"/>
              <a:buChar char="●"/>
              <a:tabLst/>
              <a:defRPr lang="en-US" sz="24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18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16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9pPr>
          </a:lstStyle>
          <a:p>
            <a:pPr marL="0" indent="-182880">
              <a:spcAft>
                <a:spcPts val="0"/>
              </a:spcAft>
            </a:pPr>
            <a:r>
              <a:rPr lang="en-US" dirty="0">
                <a:solidFill>
                  <a:sysClr val="windowText" lastClr="000000"/>
                </a:solidFill>
              </a:rPr>
              <a:t>Neighborhood demographics</a:t>
            </a:r>
          </a:p>
          <a:p>
            <a:pPr marL="432000" lvl="1" indent="-182880">
              <a:spcAft>
                <a:spcPts val="0"/>
              </a:spcAft>
            </a:pPr>
            <a:r>
              <a:rPr lang="en-US" dirty="0">
                <a:solidFill>
                  <a:sysClr val="windowText" lastClr="000000"/>
                </a:solidFill>
              </a:rPr>
              <a:t>US Census @ ZIP5 or Census Block Group level</a:t>
            </a:r>
          </a:p>
          <a:p>
            <a:pPr marL="432000" lvl="1" indent="-182880">
              <a:spcAft>
                <a:spcPts val="0"/>
              </a:spcAft>
            </a:pPr>
            <a:r>
              <a:rPr lang="en-US" dirty="0">
                <a:solidFill>
                  <a:sysClr val="windowText" lastClr="000000"/>
                </a:solidFill>
              </a:rPr>
              <a:t>PRIZM, </a:t>
            </a:r>
            <a:r>
              <a:rPr lang="en-US" dirty="0" err="1">
                <a:solidFill>
                  <a:sysClr val="windowText" lastClr="000000"/>
                </a:solidFill>
              </a:rPr>
              <a:t>etc</a:t>
            </a:r>
            <a:endParaRPr lang="en-US" dirty="0">
              <a:solidFill>
                <a:sysClr val="windowText" lastClr="000000"/>
              </a:solidFill>
            </a:endParaRPr>
          </a:p>
          <a:p>
            <a:pPr marL="0" indent="-182880">
              <a:spcAft>
                <a:spcPts val="0"/>
              </a:spcAft>
            </a:pPr>
            <a:r>
              <a:rPr lang="en-US" dirty="0">
                <a:solidFill>
                  <a:sysClr val="windowText" lastClr="000000"/>
                </a:solidFill>
              </a:rPr>
              <a:t>Individual match-backs: Acxiom</a:t>
            </a:r>
          </a:p>
          <a:p>
            <a:pPr marL="0" indent="-182880">
              <a:spcAft>
                <a:spcPts val="0"/>
              </a:spcAft>
            </a:pPr>
            <a:r>
              <a:rPr lang="en-US" dirty="0">
                <a:solidFill>
                  <a:sysClr val="windowText" lastClr="000000"/>
                </a:solidFill>
              </a:rPr>
              <a:t>Pooled industry data</a:t>
            </a:r>
          </a:p>
        </p:txBody>
      </p:sp>
      <p:sp>
        <p:nvSpPr>
          <p:cNvPr id="14" name="Text Placeholder 9"/>
          <p:cNvSpPr txBox="1">
            <a:spLocks/>
          </p:cNvSpPr>
          <p:nvPr/>
        </p:nvSpPr>
        <p:spPr>
          <a:xfrm>
            <a:off x="5419723" y="4248439"/>
            <a:ext cx="4456113" cy="533690"/>
          </a:xfrm>
          <a:prstGeom prst="rect">
            <a:avLst/>
          </a:prstGeom>
          <a:noFill/>
          <a:ln>
            <a:noFill/>
          </a:ln>
        </p:spPr>
        <p:txBody>
          <a:bodyPr lIns="0" tIns="0" rIns="0" bIns="0" anchor="b"/>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0" lvl="0" indent="0" rtl="0" eaLnBrk="1" hangingPunct="1">
              <a:spcBef>
                <a:spcPts val="0"/>
              </a:spcBef>
              <a:spcAft>
                <a:spcPts val="1417"/>
              </a:spcAft>
              <a:buSzPct val="45000"/>
              <a:buFont typeface="StarSymbol"/>
              <a:buNone/>
              <a:tabLst/>
              <a:defRPr lang="en-US" sz="2400" b="1" i="0" u="none" strike="noStrike" kern="1200" cap="none">
                <a:ln>
                  <a:noFill/>
                </a:ln>
                <a:latin typeface="Liberation Sans" pitchFamily="18"/>
                <a:ea typeface="Microsoft YaHei" pitchFamily="2"/>
                <a:cs typeface="Mangal" pitchFamily="2"/>
              </a:defRPr>
            </a:lvl1pPr>
            <a:lvl2pPr marL="457200" lvl="1" indent="0">
              <a:spcBef>
                <a:spcPts val="0"/>
              </a:spcBef>
              <a:spcAft>
                <a:spcPts val="1134"/>
              </a:spcAft>
              <a:buSzPct val="75000"/>
              <a:buFont typeface="StarSymbol"/>
              <a:buNone/>
              <a:defRPr lang="en-US" sz="2000" b="1" i="0" u="none" strike="noStrike" kern="1200" cap="none">
                <a:ln>
                  <a:noFill/>
                </a:ln>
                <a:latin typeface="Liberation Sans" pitchFamily="18"/>
                <a:ea typeface="Microsoft YaHei" pitchFamily="2"/>
                <a:cs typeface="Mangal" pitchFamily="2"/>
              </a:defRPr>
            </a:lvl2pPr>
            <a:lvl3pPr marL="914400" lvl="2" indent="0">
              <a:spcBef>
                <a:spcPts val="0"/>
              </a:spcBef>
              <a:spcAft>
                <a:spcPts val="850"/>
              </a:spcAft>
              <a:buSzPct val="45000"/>
              <a:buFont typeface="StarSymbol"/>
              <a:buNone/>
              <a:defRPr lang="en-US" sz="1800" b="1" i="0" u="none" strike="noStrike" kern="1200" cap="none">
                <a:ln>
                  <a:noFill/>
                </a:ln>
                <a:latin typeface="Liberation Sans" pitchFamily="18"/>
                <a:ea typeface="Microsoft YaHei" pitchFamily="2"/>
                <a:cs typeface="Mangal" pitchFamily="2"/>
              </a:defRPr>
            </a:lvl3pPr>
            <a:lvl4pPr marL="1371600" lvl="3" indent="0">
              <a:spcBef>
                <a:spcPts val="0"/>
              </a:spcBef>
              <a:spcAft>
                <a:spcPts val="567"/>
              </a:spcAft>
              <a:buSzPct val="75000"/>
              <a:buFont typeface="StarSymbol"/>
              <a:buNone/>
              <a:defRPr lang="en-US" sz="1600" b="1" i="0" u="none" strike="noStrike" kern="1200" cap="none">
                <a:ln>
                  <a:noFill/>
                </a:ln>
                <a:latin typeface="Liberation Sans" pitchFamily="18"/>
                <a:ea typeface="Microsoft YaHei" pitchFamily="2"/>
                <a:cs typeface="Mangal" pitchFamily="2"/>
              </a:defRPr>
            </a:lvl4pPr>
            <a:lvl5pPr marL="1828800" lvl="4"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5pPr>
            <a:lvl6pPr marL="2286000" lvl="5"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6pPr>
            <a:lvl7pPr marL="2743200" lvl="6"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7pPr>
            <a:lvl8pPr marL="3200400" lvl="7"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8pPr>
            <a:lvl9pPr marL="3657600" lvl="8" indent="0">
              <a:spcBef>
                <a:spcPts val="0"/>
              </a:spcBef>
              <a:spcAft>
                <a:spcPts val="283"/>
              </a:spcAft>
              <a:buSzPct val="45000"/>
              <a:buFont typeface="StarSymbol"/>
              <a:buNone/>
              <a:defRPr lang="en-US" sz="1600" b="1" i="0" u="none" strike="noStrike" kern="1200" cap="none">
                <a:ln>
                  <a:noFill/>
                </a:ln>
                <a:latin typeface="Liberation Sans" pitchFamily="18"/>
                <a:ea typeface="Microsoft YaHei" pitchFamily="2"/>
                <a:cs typeface="Mangal" pitchFamily="2"/>
              </a:defRPr>
            </a:lvl9pPr>
          </a:lstStyle>
          <a:p>
            <a:r>
              <a:rPr lang="en-US" sz="3200" dirty="0">
                <a:solidFill>
                  <a:sysClr val="windowText" lastClr="000000"/>
                </a:solidFill>
              </a:rPr>
              <a:t>Analytic Results</a:t>
            </a:r>
          </a:p>
        </p:txBody>
      </p:sp>
      <p:sp>
        <p:nvSpPr>
          <p:cNvPr id="15" name="Content Placeholder 10"/>
          <p:cNvSpPr txBox="1">
            <a:spLocks/>
          </p:cNvSpPr>
          <p:nvPr/>
        </p:nvSpPr>
        <p:spPr>
          <a:xfrm>
            <a:off x="5419723" y="4782129"/>
            <a:ext cx="4456113" cy="2121908"/>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US" sz="3200" b="0" i="0" u="none" strike="noStrike" kern="1200" cap="none">
                <a:ln>
                  <a:noFill/>
                </a:ln>
                <a:latin typeface="Liberation Sans" pitchFamily="18"/>
                <a:ea typeface="Microsoft YaHei" pitchFamily="2"/>
                <a:cs typeface="Mangal" pitchFamily="2"/>
              </a:defRPr>
            </a:defPPr>
            <a:lvl1pPr marL="432000" lvl="0" indent="-324000" rtl="0" eaLnBrk="1" hangingPunct="1">
              <a:spcBef>
                <a:spcPts val="0"/>
              </a:spcBef>
              <a:spcAft>
                <a:spcPts val="1417"/>
              </a:spcAft>
              <a:buSzPct val="45000"/>
              <a:buFont typeface="StarSymbol"/>
              <a:buChar char="●"/>
              <a:tabLst/>
              <a:defRPr lang="en-US" sz="2400" b="0" i="0" u="none" strike="noStrike" kern="1200" cap="none">
                <a:ln>
                  <a:noFill/>
                </a:ln>
                <a:latin typeface="Liberation Sans" pitchFamily="18"/>
                <a:ea typeface="Microsoft YaHei" pitchFamily="2"/>
                <a:cs typeface="Mangal" pitchFamily="2"/>
              </a:defRPr>
            </a:lvl1pPr>
            <a:lvl2pPr marL="864000" lvl="1" indent="-324000">
              <a:spcBef>
                <a:spcPts val="0"/>
              </a:spcBef>
              <a:spcAft>
                <a:spcPts val="1134"/>
              </a:spcAft>
              <a:buSzPct val="75000"/>
              <a:buFont typeface="StarSymbol"/>
              <a:buChar char="–"/>
              <a:defRPr lang="en-US" sz="2000" b="0" i="0" u="none" strike="noStrike" kern="1200" cap="none">
                <a:ln>
                  <a:noFill/>
                </a:ln>
                <a:latin typeface="Liberation Sans" pitchFamily="18"/>
                <a:ea typeface="Microsoft YaHei" pitchFamily="2"/>
                <a:cs typeface="Mangal" pitchFamily="2"/>
              </a:defRPr>
            </a:lvl2pPr>
            <a:lvl3pPr marL="1295999" lvl="2" indent="-288000">
              <a:spcBef>
                <a:spcPts val="0"/>
              </a:spcBef>
              <a:spcAft>
                <a:spcPts val="850"/>
              </a:spcAft>
              <a:buSzPct val="45000"/>
              <a:buFont typeface="StarSymbol"/>
              <a:buChar char="●"/>
              <a:defRPr lang="en-US" sz="1800" b="0" i="0" u="none" strike="noStrike" kern="1200" cap="none">
                <a:ln>
                  <a:noFill/>
                </a:ln>
                <a:latin typeface="Liberation Sans" pitchFamily="18"/>
                <a:ea typeface="Microsoft YaHei" pitchFamily="2"/>
                <a:cs typeface="Mangal" pitchFamily="2"/>
              </a:defRPr>
            </a:lvl3pPr>
            <a:lvl4pPr marL="1728000" lvl="3" indent="-216000">
              <a:spcBef>
                <a:spcPts val="0"/>
              </a:spcBef>
              <a:spcAft>
                <a:spcPts val="567"/>
              </a:spcAft>
              <a:buSzPct val="75000"/>
              <a:buFont typeface="StarSymbol"/>
              <a:buChar char="–"/>
              <a:defRPr lang="en-US" sz="1600" b="0" i="0" u="none" strike="noStrike" kern="1200" cap="none">
                <a:ln>
                  <a:noFill/>
                </a:ln>
                <a:latin typeface="Liberation Sans" pitchFamily="18"/>
                <a:ea typeface="Microsoft YaHei" pitchFamily="2"/>
                <a:cs typeface="Mangal" pitchFamily="2"/>
              </a:defRPr>
            </a:lvl4pPr>
            <a:lvl5pPr marL="2160000" lvl="4"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5pPr>
            <a:lvl6pPr marL="2592000" lvl="5"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6pPr>
            <a:lvl7pPr marL="3024000" lvl="6"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7pPr>
            <a:lvl8pPr marL="3456000" lvl="7"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8pPr>
            <a:lvl9pPr marL="3887999" lvl="8" indent="-216000">
              <a:spcBef>
                <a:spcPts val="0"/>
              </a:spcBef>
              <a:spcAft>
                <a:spcPts val="283"/>
              </a:spcAft>
              <a:buSzPct val="45000"/>
              <a:buFont typeface="StarSymbol"/>
              <a:buChar char="●"/>
              <a:defRPr lang="en-US" sz="1600" b="0" i="0" u="none" strike="noStrike" kern="1200" cap="none">
                <a:ln>
                  <a:noFill/>
                </a:ln>
                <a:latin typeface="Liberation Sans" pitchFamily="18"/>
                <a:ea typeface="Microsoft YaHei" pitchFamily="2"/>
                <a:cs typeface="Mangal" pitchFamily="2"/>
              </a:defRPr>
            </a:lvl9pPr>
          </a:lstStyle>
          <a:p>
            <a:pPr marL="108000" indent="0">
              <a:spcAft>
                <a:spcPts val="0"/>
              </a:spcAft>
              <a:buNone/>
            </a:pPr>
            <a:r>
              <a:rPr lang="en-US" dirty="0">
                <a:solidFill>
                  <a:sysClr val="windowText" lastClr="000000"/>
                </a:solidFill>
              </a:rPr>
              <a:t>From our data science team:</a:t>
            </a:r>
          </a:p>
          <a:p>
            <a:pPr marL="432000" lvl="1" indent="-182880">
              <a:spcAft>
                <a:spcPts val="0"/>
              </a:spcAft>
            </a:pPr>
            <a:r>
              <a:rPr lang="en-US" dirty="0">
                <a:solidFill>
                  <a:sysClr val="windowText" lastClr="000000"/>
                </a:solidFill>
              </a:rPr>
              <a:t>Segments</a:t>
            </a:r>
          </a:p>
          <a:p>
            <a:pPr marL="432000" lvl="1" indent="-182880">
              <a:spcAft>
                <a:spcPts val="0"/>
              </a:spcAft>
            </a:pPr>
            <a:r>
              <a:rPr lang="en-US" dirty="0">
                <a:solidFill>
                  <a:sysClr val="windowText" lastClr="000000"/>
                </a:solidFill>
              </a:rPr>
              <a:t>Scores</a:t>
            </a:r>
          </a:p>
          <a:p>
            <a:pPr marL="432000" lvl="1" indent="-182880">
              <a:spcAft>
                <a:spcPts val="0"/>
              </a:spcAft>
            </a:pPr>
            <a:r>
              <a:rPr lang="en-US" dirty="0">
                <a:solidFill>
                  <a:sysClr val="windowText" lastClr="000000"/>
                </a:solidFill>
              </a:rPr>
              <a:t>Recommendations</a:t>
            </a:r>
          </a:p>
          <a:p>
            <a:pPr marL="0" indent="-182880">
              <a:spcAft>
                <a:spcPts val="0"/>
              </a:spcAft>
            </a:pPr>
            <a:r>
              <a:rPr lang="en-US" i="1" dirty="0">
                <a:solidFill>
                  <a:sysClr val="windowText" lastClr="000000"/>
                </a:solidFill>
              </a:rPr>
              <a:t>Updated in “real time” – relative to customer’s timescale.</a:t>
            </a:r>
          </a:p>
        </p:txBody>
      </p:sp>
      <p:pic>
        <p:nvPicPr>
          <p:cNvPr id="18" name="Picture 17"/>
          <p:cNvPicPr>
            <a:picLocks noChangeAspect="1"/>
          </p:cNvPicPr>
          <p:nvPr/>
        </p:nvPicPr>
        <p:blipFill>
          <a:blip r:embed="rId2"/>
          <a:stretch>
            <a:fillRect/>
          </a:stretch>
        </p:blipFill>
        <p:spPr>
          <a:xfrm>
            <a:off x="463549" y="293122"/>
            <a:ext cx="1669460" cy="866413"/>
          </a:xfrm>
          <a:prstGeom prst="rect">
            <a:avLst/>
          </a:prstGeom>
        </p:spPr>
      </p:pic>
    </p:spTree>
    <p:extLst>
      <p:ext uri="{BB962C8B-B14F-4D97-AF65-F5344CB8AC3E}">
        <p14:creationId xmlns:p14="http://schemas.microsoft.com/office/powerpoint/2010/main" val="382254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xEl>
                                              <p:pRg st="0" end="0"/>
                                            </p:txEl>
                                          </p:spTgt>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11">
                                            <p:txEl>
                                              <p:pRg st="1" end="1"/>
                                            </p:txEl>
                                          </p:spTgt>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1">
                                            <p:txEl>
                                              <p:pRg st="2" end="2"/>
                                            </p:txEl>
                                          </p:spTgt>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1">
                                            <p:txEl>
                                              <p:pRg st="3" end="3"/>
                                            </p:txEl>
                                          </p:spTgt>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17"/>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animBg="1"/>
      <p:bldP spid="8" grpId="0" build="p"/>
      <p:bldP spid="9" grpId="0" build="p"/>
      <p:bldP spid="10" grpId="0" build="p"/>
      <p:bldP spid="11" grpId="0" build="p"/>
      <p:bldP spid="12" grpId="0"/>
      <p:bldP spid="13" grpId="0"/>
      <p:bldP spid="14" grpId="0"/>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2133009" y="301320"/>
            <a:ext cx="7442630" cy="852725"/>
          </a:xfrm>
        </p:spPr>
        <p:txBody>
          <a:bodyPr/>
          <a:lstStyle/>
          <a:p>
            <a:r>
              <a:rPr lang="en-US" sz="4000" dirty="0"/>
              <a:t>Op Sys are Problem Focused!</a:t>
            </a:r>
          </a:p>
        </p:txBody>
      </p:sp>
      <p:sp>
        <p:nvSpPr>
          <p:cNvPr id="10" name="Content Placeholder 9"/>
          <p:cNvSpPr>
            <a:spLocks noGrp="1"/>
          </p:cNvSpPr>
          <p:nvPr>
            <p:ph idx="1"/>
          </p:nvPr>
        </p:nvSpPr>
        <p:spPr>
          <a:xfrm>
            <a:off x="503999" y="3398837"/>
            <a:ext cx="9071640" cy="3459162"/>
          </a:xfrm>
        </p:spPr>
        <p:txBody>
          <a:bodyPr/>
          <a:lstStyle/>
          <a:p>
            <a:pPr marL="622350" indent="-514350">
              <a:buSzPct val="100000"/>
              <a:buFont typeface="+mj-lt"/>
              <a:buAutoNum type="arabicPeriod"/>
            </a:pPr>
            <a:r>
              <a:rPr lang="en-US" sz="4000" dirty="0"/>
              <a:t>You tell me what you want.</a:t>
            </a:r>
          </a:p>
          <a:p>
            <a:pPr marL="622350" indent="-514350">
              <a:buSzPct val="100000"/>
              <a:buFont typeface="+mj-lt"/>
              <a:buAutoNum type="arabicPeriod"/>
            </a:pPr>
            <a:r>
              <a:rPr lang="en-US" sz="4000" dirty="0"/>
              <a:t>I give you the bread.</a:t>
            </a:r>
          </a:p>
          <a:p>
            <a:pPr marL="622350" indent="-514350">
              <a:buSzPct val="100000"/>
              <a:buFont typeface="+mj-lt"/>
              <a:buAutoNum type="arabicPeriod"/>
            </a:pPr>
            <a:r>
              <a:rPr lang="en-US" sz="4000" dirty="0"/>
              <a:t>I tell you what it costs.</a:t>
            </a:r>
          </a:p>
          <a:p>
            <a:pPr marL="622350" indent="-514350">
              <a:buSzPct val="100000"/>
              <a:buFont typeface="+mj-lt"/>
              <a:buAutoNum type="arabicPeriod"/>
            </a:pPr>
            <a:r>
              <a:rPr lang="en-US" sz="4000" dirty="0"/>
              <a:t>You give me the money.</a:t>
            </a:r>
          </a:p>
        </p:txBody>
      </p:sp>
      <p:sp>
        <p:nvSpPr>
          <p:cNvPr id="7" name="Date Placeholder 6"/>
          <p:cNvSpPr>
            <a:spLocks noGrp="1"/>
          </p:cNvSpPr>
          <p:nvPr>
            <p:ph type="dt" sz="half" idx="10"/>
          </p:nvPr>
        </p:nvSpPr>
        <p:spPr/>
        <p:txBody>
          <a:bodyPr/>
          <a:lstStyle/>
          <a:p>
            <a:pPr lvl="0"/>
            <a:fld id="{7FE88BC7-9C92-4323-A035-31F1DD01C8DB}" type="datetime1">
              <a:rPr lang="en-US" smtClean="0"/>
              <a:t>10/23/2018</a:t>
            </a:fld>
            <a:endParaRPr lang="en-US" dirty="0"/>
          </a:p>
        </p:txBody>
      </p:sp>
      <p:sp>
        <p:nvSpPr>
          <p:cNvPr id="8" name="Slide Number Placeholder 7"/>
          <p:cNvSpPr>
            <a:spLocks noGrp="1"/>
          </p:cNvSpPr>
          <p:nvPr>
            <p:ph type="sldNum" sz="quarter" idx="11"/>
          </p:nvPr>
        </p:nvSpPr>
        <p:spPr/>
        <p:txBody>
          <a:bodyPr/>
          <a:lstStyle/>
          <a:p>
            <a:pPr lvl="0"/>
            <a:fld id="{80CB5573-3135-4DF1-BB4F-ACBBC7808AB7}" type="slidenum">
              <a:rPr lang="en-US" smtClean="0"/>
              <a:t>9</a:t>
            </a:fld>
            <a:endParaRPr lang="en-US" dirty="0"/>
          </a:p>
        </p:txBody>
      </p:sp>
      <p:pic>
        <p:nvPicPr>
          <p:cNvPr id="11" name="Picture 10"/>
          <p:cNvPicPr>
            <a:picLocks noChangeAspect="1"/>
          </p:cNvPicPr>
          <p:nvPr/>
        </p:nvPicPr>
        <p:blipFill>
          <a:blip r:embed="rId2"/>
          <a:stretch>
            <a:fillRect/>
          </a:stretch>
        </p:blipFill>
        <p:spPr>
          <a:xfrm>
            <a:off x="1306512" y="1451320"/>
            <a:ext cx="2828339" cy="1598627"/>
          </a:xfrm>
          <a:prstGeom prst="rect">
            <a:avLst/>
          </a:prstGeom>
        </p:spPr>
      </p:pic>
      <p:sp>
        <p:nvSpPr>
          <p:cNvPr id="12" name="TextBox 11"/>
          <p:cNvSpPr txBox="1"/>
          <p:nvPr/>
        </p:nvSpPr>
        <p:spPr>
          <a:xfrm>
            <a:off x="5726112" y="1399278"/>
            <a:ext cx="4267200" cy="1754326"/>
          </a:xfrm>
          <a:prstGeom prst="rect">
            <a:avLst/>
          </a:prstGeom>
          <a:noFill/>
        </p:spPr>
        <p:txBody>
          <a:bodyPr wrap="square" rtlCol="0">
            <a:spAutoFit/>
          </a:bodyPr>
          <a:lstStyle/>
          <a:p>
            <a:r>
              <a:rPr lang="en-US" sz="5400" b="1" i="1" dirty="0"/>
              <a:t>How do you sell bread?</a:t>
            </a:r>
          </a:p>
        </p:txBody>
      </p:sp>
      <p:pic>
        <p:nvPicPr>
          <p:cNvPr id="13" name="Picture 12"/>
          <p:cNvPicPr>
            <a:picLocks noChangeAspect="1"/>
          </p:cNvPicPr>
          <p:nvPr/>
        </p:nvPicPr>
        <p:blipFill>
          <a:blip r:embed="rId3"/>
          <a:stretch>
            <a:fillRect/>
          </a:stretch>
        </p:blipFill>
        <p:spPr>
          <a:xfrm>
            <a:off x="463549" y="293122"/>
            <a:ext cx="1669460" cy="866413"/>
          </a:xfrm>
          <a:prstGeom prst="rect">
            <a:avLst/>
          </a:prstGeom>
        </p:spPr>
      </p:pic>
      <p:sp>
        <p:nvSpPr>
          <p:cNvPr id="14" name="Flowchart: Alternate Process 13"/>
          <p:cNvSpPr/>
          <p:nvPr/>
        </p:nvSpPr>
        <p:spPr>
          <a:xfrm>
            <a:off x="5706332" y="1570037"/>
            <a:ext cx="1501248" cy="609600"/>
          </a:xfrm>
          <a:prstGeom prst="flowChartAlternateProcess">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707312" y="3411517"/>
            <a:ext cx="2304011" cy="3416320"/>
          </a:xfrm>
          <a:prstGeom prst="rect">
            <a:avLst/>
          </a:prstGeom>
          <a:noFill/>
        </p:spPr>
        <p:txBody>
          <a:bodyPr wrap="square" lIns="91440" tIns="45720" rIns="91440" bIns="45720">
            <a:spAutoFit/>
          </a:bodyPr>
          <a:lstStyle/>
          <a:p>
            <a:pPr algn="ctr"/>
            <a:r>
              <a:rPr lang="en-US" sz="3600" b="1" dirty="0">
                <a:ln w="22225">
                  <a:solidFill>
                    <a:schemeClr val="accent2"/>
                  </a:solidFill>
                  <a:prstDash val="solid"/>
                </a:ln>
                <a:solidFill>
                  <a:schemeClr val="accent2">
                    <a:lumMod val="40000"/>
                    <a:lumOff val="60000"/>
                  </a:schemeClr>
                </a:solidFill>
              </a:rPr>
              <a:t>Who?</a:t>
            </a:r>
            <a:br>
              <a:rPr lang="en-US" sz="3600" b="1" dirty="0">
                <a:ln w="22225">
                  <a:solidFill>
                    <a:schemeClr val="accent2"/>
                  </a:solidFill>
                  <a:prstDash val="solid"/>
                </a:ln>
                <a:solidFill>
                  <a:schemeClr val="accent2">
                    <a:lumMod val="40000"/>
                    <a:lumOff val="60000"/>
                  </a:schemeClr>
                </a:solidFill>
              </a:rPr>
            </a:br>
            <a:r>
              <a:rPr lang="en-US" sz="3600" b="1" dirty="0">
                <a:ln w="22225">
                  <a:solidFill>
                    <a:schemeClr val="accent2"/>
                  </a:solidFill>
                  <a:prstDash val="solid"/>
                </a:ln>
                <a:solidFill>
                  <a:schemeClr val="accent2">
                    <a:lumMod val="40000"/>
                    <a:lumOff val="60000"/>
                  </a:schemeClr>
                </a:solidFill>
              </a:rPr>
              <a:t>What?</a:t>
            </a:r>
            <a:br>
              <a:rPr lang="en-US" sz="3600" b="1" dirty="0">
                <a:ln w="22225">
                  <a:solidFill>
                    <a:schemeClr val="accent2"/>
                  </a:solidFill>
                  <a:prstDash val="solid"/>
                </a:ln>
                <a:solidFill>
                  <a:schemeClr val="accent2">
                    <a:lumMod val="40000"/>
                    <a:lumOff val="60000"/>
                  </a:schemeClr>
                </a:solidFill>
              </a:rPr>
            </a:br>
            <a:r>
              <a:rPr lang="en-US" sz="3600" b="1" dirty="0">
                <a:ln w="22225">
                  <a:solidFill>
                    <a:schemeClr val="accent2"/>
                  </a:solidFill>
                  <a:prstDash val="solid"/>
                </a:ln>
                <a:solidFill>
                  <a:schemeClr val="accent2">
                    <a:lumMod val="40000"/>
                    <a:lumOff val="60000"/>
                  </a:schemeClr>
                </a:solidFill>
              </a:rPr>
              <a:t>When?</a:t>
            </a:r>
            <a:br>
              <a:rPr lang="en-US" sz="3600" b="1" dirty="0">
                <a:ln w="22225">
                  <a:solidFill>
                    <a:schemeClr val="accent2"/>
                  </a:solidFill>
                  <a:prstDash val="solid"/>
                </a:ln>
                <a:solidFill>
                  <a:schemeClr val="accent2">
                    <a:lumMod val="40000"/>
                    <a:lumOff val="60000"/>
                  </a:schemeClr>
                </a:solidFill>
              </a:rPr>
            </a:br>
            <a:r>
              <a:rPr lang="en-US" sz="3600" b="1" dirty="0">
                <a:ln w="22225">
                  <a:solidFill>
                    <a:schemeClr val="accent2"/>
                  </a:solidFill>
                  <a:prstDash val="solid"/>
                </a:ln>
                <a:solidFill>
                  <a:schemeClr val="accent2">
                    <a:lumMod val="40000"/>
                    <a:lumOff val="60000"/>
                  </a:schemeClr>
                </a:solidFill>
              </a:rPr>
              <a:t>Where?</a:t>
            </a:r>
            <a:br>
              <a:rPr lang="en-US" sz="3600" b="1" dirty="0">
                <a:ln w="22225">
                  <a:solidFill>
                    <a:schemeClr val="accent2"/>
                  </a:solidFill>
                  <a:prstDash val="solid"/>
                </a:ln>
                <a:solidFill>
                  <a:schemeClr val="accent2">
                    <a:lumMod val="40000"/>
                    <a:lumOff val="60000"/>
                  </a:schemeClr>
                </a:solidFill>
              </a:rPr>
            </a:br>
            <a:r>
              <a:rPr lang="en-US" sz="3600" b="1" dirty="0">
                <a:ln w="22225">
                  <a:solidFill>
                    <a:schemeClr val="accent2"/>
                  </a:solidFill>
                  <a:prstDash val="solid"/>
                </a:ln>
                <a:solidFill>
                  <a:schemeClr val="accent2">
                    <a:lumMod val="40000"/>
                    <a:lumOff val="60000"/>
                  </a:schemeClr>
                </a:solidFill>
              </a:rPr>
              <a:t>Why?</a:t>
            </a:r>
            <a:br>
              <a:rPr lang="en-US" sz="3600" b="1" dirty="0">
                <a:ln w="22225">
                  <a:solidFill>
                    <a:schemeClr val="accent2"/>
                  </a:solidFill>
                  <a:prstDash val="solid"/>
                </a:ln>
                <a:solidFill>
                  <a:schemeClr val="accent2">
                    <a:lumMod val="40000"/>
                    <a:lumOff val="60000"/>
                  </a:schemeClr>
                </a:solidFill>
              </a:rPr>
            </a:br>
            <a:endParaRPr lang="en-US" sz="36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1817855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12" grpId="0"/>
      <p:bldP spid="14" grpId="0" animBg="1"/>
      <p:bldP spid="15" grpId="0"/>
    </p:bldLst>
  </p:timing>
</p:sld>
</file>

<file path=ppt/theme/theme1.xml><?xml version="1.0" encoding="utf-8"?>
<a:theme xmlns:a="http://schemas.openxmlformats.org/drawingml/2006/main" name="DS4CI%20Impress%20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DS4CI.potx" id="{C1E2D5D3-F46F-4D18-B5D8-66CE1F28967B}" vid="{3DBC72AD-A19E-4EB1-A077-AF52A80CB9E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DS4CI</Template>
  <TotalTime>5456</TotalTime>
  <Words>2466</Words>
  <Application>Microsoft Office PowerPoint</Application>
  <PresentationFormat>Custom</PresentationFormat>
  <Paragraphs>420</Paragraphs>
  <Slides>41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41</vt:i4>
      </vt:variant>
    </vt:vector>
  </HeadingPairs>
  <TitlesOfParts>
    <vt:vector size="51" baseType="lpstr">
      <vt:lpstr>Microsoft YaHei</vt:lpstr>
      <vt:lpstr>Arial Black</vt:lpstr>
      <vt:lpstr>Calibri</vt:lpstr>
      <vt:lpstr>Liberation Sans</vt:lpstr>
      <vt:lpstr>Liberation Serif</vt:lpstr>
      <vt:lpstr>Mangal</vt:lpstr>
      <vt:lpstr>Segoe UI</vt:lpstr>
      <vt:lpstr>StarSymbol</vt:lpstr>
      <vt:lpstr>Tahoma</vt:lpstr>
      <vt:lpstr>DS4CI%20Impress%20Template</vt:lpstr>
      <vt:lpstr>PowerPoint Presentation</vt:lpstr>
      <vt:lpstr>What We’ll Cover</vt:lpstr>
      <vt:lpstr>     Who Are They?</vt:lpstr>
      <vt:lpstr>     Why do we care?</vt:lpstr>
      <vt:lpstr>     Take Care of Them!</vt:lpstr>
      <vt:lpstr>           The Big Customer Challenge</vt:lpstr>
      <vt:lpstr>Customers Are Viewed Through…</vt:lpstr>
      <vt:lpstr>Data Flavors</vt:lpstr>
      <vt:lpstr>Op Sys are Problem Focused!</vt:lpstr>
      <vt:lpstr>Op Sys are Complex!</vt:lpstr>
      <vt:lpstr>Op Sys are Noisy!</vt:lpstr>
      <vt:lpstr>Data Flavors - Review</vt:lpstr>
      <vt:lpstr>Data Related Roles</vt:lpstr>
      <vt:lpstr>A Data Structure for Customer Insights</vt:lpstr>
      <vt:lpstr>1. Be Analyst Ready</vt:lpstr>
      <vt:lpstr>2. Front-end Tool Agnostic</vt:lpstr>
      <vt:lpstr>3. Model Customer Decisions</vt:lpstr>
      <vt:lpstr>4. Three Levels of Abstraction</vt:lpstr>
      <vt:lpstr>Levels of Abstraction – Two Flavors</vt:lpstr>
      <vt:lpstr>SB: 1. Subscriber Summary</vt:lpstr>
      <vt:lpstr>SB: 2. Chained Subscription Summary </vt:lpstr>
      <vt:lpstr>SB: 3. Usage Stint Summary</vt:lpstr>
      <vt:lpstr>PB: 1. Customer Summary </vt:lpstr>
      <vt:lpstr>PB: 2. Order Summary  </vt:lpstr>
      <vt:lpstr>PB: 3. Order Line Detail</vt:lpstr>
      <vt:lpstr>The Structure in Action</vt:lpstr>
      <vt:lpstr>Ex 1: How many subscribers do we have?</vt:lpstr>
      <vt:lpstr>Ex 2: By monthly cohort, how many, and what % of, paying subscribers are currently subscribed?</vt:lpstr>
      <vt:lpstr>Ex 3: By cancel reason, what % of 1st chain cancels re-subscribe and what is average lag (2014 onward)?</vt:lpstr>
      <vt:lpstr>Ex 4: What are the top five content areas viewed over the last 90 days?</vt:lpstr>
      <vt:lpstr>Key Takeaways</vt:lpstr>
      <vt:lpstr>Wrap Up</vt:lpstr>
      <vt:lpstr>Appendix</vt:lpstr>
      <vt:lpstr>Real-world Subscription Model</vt:lpstr>
      <vt:lpstr>Real-world Subscription Model - Top</vt:lpstr>
      <vt:lpstr>Real-world Subscription Model - Bottom</vt:lpstr>
      <vt:lpstr>Sessionization Methods</vt:lpstr>
      <vt:lpstr>Sessionization in PostgreSQL (1 of 3)</vt:lpstr>
      <vt:lpstr>Sessionization in PostgreSQL (2 of 3)</vt:lpstr>
      <vt:lpstr>Sessionization in PostgreSQL (3 of 3)</vt:lpstr>
      <vt:lpstr>Sessionization in R w/ dplyr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Porzak</dc:creator>
  <cp:lastModifiedBy>Jim Porzak</cp:lastModifiedBy>
  <cp:revision>119</cp:revision>
  <cp:lastPrinted>2016-08-15T02:25:39Z</cp:lastPrinted>
  <dcterms:created xsi:type="dcterms:W3CDTF">2016-03-05T22:53:42Z</dcterms:created>
  <dcterms:modified xsi:type="dcterms:W3CDTF">2018-10-23T15:38:26Z</dcterms:modified>
</cp:coreProperties>
</file>

<file path=docProps/thumbnail.jpeg>
</file>